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6" r:id="rId1"/>
  </p:sldMasterIdLst>
  <p:notesMasterIdLst>
    <p:notesMasterId r:id="rId80"/>
  </p:notesMasterIdLst>
  <p:handoutMasterIdLst>
    <p:handoutMasterId r:id="rId81"/>
  </p:handoutMasterIdLst>
  <p:sldIdLst>
    <p:sldId id="260" r:id="rId2"/>
    <p:sldId id="258" r:id="rId3"/>
    <p:sldId id="263" r:id="rId4"/>
    <p:sldId id="264" r:id="rId5"/>
    <p:sldId id="265" r:id="rId6"/>
    <p:sldId id="267" r:id="rId7"/>
    <p:sldId id="268" r:id="rId8"/>
    <p:sldId id="269" r:id="rId9"/>
    <p:sldId id="271" r:id="rId10"/>
    <p:sldId id="270" r:id="rId11"/>
    <p:sldId id="273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  <p:sldId id="371" r:id="rId38"/>
    <p:sldId id="372" r:id="rId39"/>
    <p:sldId id="373" r:id="rId40"/>
    <p:sldId id="374" r:id="rId41"/>
    <p:sldId id="375" r:id="rId42"/>
    <p:sldId id="376" r:id="rId43"/>
    <p:sldId id="377" r:id="rId44"/>
    <p:sldId id="378" r:id="rId45"/>
    <p:sldId id="379" r:id="rId46"/>
    <p:sldId id="380" r:id="rId47"/>
    <p:sldId id="381" r:id="rId48"/>
    <p:sldId id="382" r:id="rId49"/>
    <p:sldId id="383" r:id="rId50"/>
    <p:sldId id="384" r:id="rId51"/>
    <p:sldId id="385" r:id="rId52"/>
    <p:sldId id="386" r:id="rId53"/>
    <p:sldId id="387" r:id="rId54"/>
    <p:sldId id="388" r:id="rId55"/>
    <p:sldId id="389" r:id="rId56"/>
    <p:sldId id="390" r:id="rId57"/>
    <p:sldId id="391" r:id="rId58"/>
    <p:sldId id="290" r:id="rId59"/>
    <p:sldId id="330" r:id="rId60"/>
    <p:sldId id="331" r:id="rId61"/>
    <p:sldId id="332" r:id="rId62"/>
    <p:sldId id="333" r:id="rId63"/>
    <p:sldId id="334" r:id="rId64"/>
    <p:sldId id="291" r:id="rId65"/>
    <p:sldId id="292" r:id="rId66"/>
    <p:sldId id="336" r:id="rId67"/>
    <p:sldId id="436" r:id="rId68"/>
    <p:sldId id="433" r:id="rId69"/>
    <p:sldId id="434" r:id="rId70"/>
    <p:sldId id="435" r:id="rId71"/>
    <p:sldId id="424" r:id="rId72"/>
    <p:sldId id="425" r:id="rId73"/>
    <p:sldId id="426" r:id="rId74"/>
    <p:sldId id="427" r:id="rId75"/>
    <p:sldId id="428" r:id="rId76"/>
    <p:sldId id="429" r:id="rId77"/>
    <p:sldId id="430" r:id="rId78"/>
    <p:sldId id="431" r:id="rId79"/>
  </p:sldIdLst>
  <p:sldSz cx="9144000" cy="6858000" type="screen4x3"/>
  <p:notesSz cx="6834188" cy="9979025"/>
  <p:defaultTextStyle>
    <a:defPPr>
      <a:defRPr lang="it-IT"/>
    </a:defPPr>
    <a:lvl1pPr algn="l" rtl="0" fontAlgn="base">
      <a:lnSpc>
        <a:spcPct val="150000"/>
      </a:lnSpc>
      <a:spcBef>
        <a:spcPct val="0"/>
      </a:spcBef>
      <a:spcAft>
        <a:spcPct val="0"/>
      </a:spcAft>
      <a:defRPr sz="1600" kern="1200">
        <a:solidFill>
          <a:srgbClr val="000099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150000"/>
      </a:lnSpc>
      <a:spcBef>
        <a:spcPct val="0"/>
      </a:spcBef>
      <a:spcAft>
        <a:spcPct val="0"/>
      </a:spcAft>
      <a:defRPr sz="1600" kern="1200">
        <a:solidFill>
          <a:srgbClr val="000099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150000"/>
      </a:lnSpc>
      <a:spcBef>
        <a:spcPct val="0"/>
      </a:spcBef>
      <a:spcAft>
        <a:spcPct val="0"/>
      </a:spcAft>
      <a:defRPr sz="1600" kern="1200">
        <a:solidFill>
          <a:srgbClr val="000099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150000"/>
      </a:lnSpc>
      <a:spcBef>
        <a:spcPct val="0"/>
      </a:spcBef>
      <a:spcAft>
        <a:spcPct val="0"/>
      </a:spcAft>
      <a:defRPr sz="1600" kern="1200">
        <a:solidFill>
          <a:srgbClr val="000099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150000"/>
      </a:lnSpc>
      <a:spcBef>
        <a:spcPct val="0"/>
      </a:spcBef>
      <a:spcAft>
        <a:spcPct val="0"/>
      </a:spcAft>
      <a:defRPr sz="1600" kern="1200">
        <a:solidFill>
          <a:srgbClr val="0000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99"/>
        </a:solidFill>
        <a:latin typeface="Arial" charset="0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5PtUE7fTsKcb2/BIJfLG5w==" hashData="Q39vA9XVcmQCLqeW9GbKKLKals/Sx3hXCp/KtKLze0/XshW/kYGduj4TVxRySZe4GPIciuCGHo5uQTk3+4KiT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3">
          <p15:clr>
            <a:srgbClr val="A4A3A4"/>
          </p15:clr>
        </p15:guide>
        <p15:guide id="2" pos="215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99"/>
    <a:srgbClr val="000066"/>
    <a:srgbClr val="044876"/>
    <a:srgbClr val="99CCFF"/>
    <a:srgbClr val="CCCCFF"/>
    <a:srgbClr val="9999FF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6" autoAdjust="0"/>
    <p:restoredTop sz="95683" autoAdjust="0"/>
  </p:normalViewPr>
  <p:slideViewPr>
    <p:cSldViewPr>
      <p:cViewPr varScale="1">
        <p:scale>
          <a:sx n="91" d="100"/>
          <a:sy n="91" d="100"/>
        </p:scale>
        <p:origin x="99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356" y="-84"/>
      </p:cViewPr>
      <p:guideLst>
        <p:guide orient="horz" pos="3143"/>
        <p:guide pos="2153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5.wmf"/><Relationship Id="rId4" Type="http://schemas.openxmlformats.org/officeDocument/2006/relationships/image" Target="../media/image87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4" Type="http://schemas.openxmlformats.org/officeDocument/2006/relationships/image" Target="../media/image99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4" Type="http://schemas.openxmlformats.org/officeDocument/2006/relationships/image" Target="../media/image112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4" Type="http://schemas.openxmlformats.org/officeDocument/2006/relationships/image" Target="../media/image1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wmf"/><Relationship Id="rId1" Type="http://schemas.openxmlformats.org/officeDocument/2006/relationships/image" Target="../media/image5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wmf"/><Relationship Id="rId1" Type="http://schemas.openxmlformats.org/officeDocument/2006/relationships/image" Target="../media/image123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6" Type="http://schemas.openxmlformats.org/officeDocument/2006/relationships/image" Target="../media/image138.wmf"/><Relationship Id="rId5" Type="http://schemas.openxmlformats.org/officeDocument/2006/relationships/image" Target="../media/image137.wmf"/><Relationship Id="rId4" Type="http://schemas.openxmlformats.org/officeDocument/2006/relationships/image" Target="../media/image136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Relationship Id="rId4" Type="http://schemas.openxmlformats.org/officeDocument/2006/relationships/image" Target="../media/image14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Relationship Id="rId4" Type="http://schemas.openxmlformats.org/officeDocument/2006/relationships/image" Target="../media/image152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Relationship Id="rId4" Type="http://schemas.openxmlformats.org/officeDocument/2006/relationships/image" Target="../media/image156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2" Type="http://schemas.openxmlformats.org/officeDocument/2006/relationships/image" Target="../media/image160.wmf"/><Relationship Id="rId1" Type="http://schemas.openxmlformats.org/officeDocument/2006/relationships/image" Target="../media/image5.wmf"/></Relationships>
</file>

<file path=ppt/drawings/_rels/vmlDrawing5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wmf"/><Relationship Id="rId3" Type="http://schemas.openxmlformats.org/officeDocument/2006/relationships/image" Target="../media/image164.wmf"/><Relationship Id="rId7" Type="http://schemas.openxmlformats.org/officeDocument/2006/relationships/image" Target="../media/image168.wmf"/><Relationship Id="rId2" Type="http://schemas.openxmlformats.org/officeDocument/2006/relationships/image" Target="../media/image163.wmf"/><Relationship Id="rId1" Type="http://schemas.openxmlformats.org/officeDocument/2006/relationships/image" Target="../media/image162.wmf"/><Relationship Id="rId6" Type="http://schemas.openxmlformats.org/officeDocument/2006/relationships/image" Target="../media/image167.wmf"/><Relationship Id="rId5" Type="http://schemas.openxmlformats.org/officeDocument/2006/relationships/image" Target="../media/image166.wmf"/><Relationship Id="rId4" Type="http://schemas.openxmlformats.org/officeDocument/2006/relationships/image" Target="../media/image165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wmf"/><Relationship Id="rId2" Type="http://schemas.openxmlformats.org/officeDocument/2006/relationships/image" Target="../media/image173.wmf"/><Relationship Id="rId1" Type="http://schemas.openxmlformats.org/officeDocument/2006/relationships/image" Target="../media/image172.wmf"/></Relationships>
</file>

<file path=ppt/drawings/_rels/vmlDrawing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wmf"/><Relationship Id="rId1" Type="http://schemas.openxmlformats.org/officeDocument/2006/relationships/image" Target="../media/image175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wmf"/><Relationship Id="rId2" Type="http://schemas.openxmlformats.org/officeDocument/2006/relationships/image" Target="../media/image178.wmf"/><Relationship Id="rId1" Type="http://schemas.openxmlformats.org/officeDocument/2006/relationships/image" Target="../media/image177.wmf"/><Relationship Id="rId4" Type="http://schemas.openxmlformats.org/officeDocument/2006/relationships/image" Target="../media/image180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wmf"/><Relationship Id="rId2" Type="http://schemas.openxmlformats.org/officeDocument/2006/relationships/image" Target="../media/image183.wmf"/><Relationship Id="rId1" Type="http://schemas.openxmlformats.org/officeDocument/2006/relationships/image" Target="../media/image182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wmf"/><Relationship Id="rId2" Type="http://schemas.openxmlformats.org/officeDocument/2006/relationships/image" Target="../media/image186.wmf"/><Relationship Id="rId1" Type="http://schemas.openxmlformats.org/officeDocument/2006/relationships/image" Target="../media/image185.wmf"/><Relationship Id="rId5" Type="http://schemas.openxmlformats.org/officeDocument/2006/relationships/image" Target="../media/image189.wmf"/><Relationship Id="rId4" Type="http://schemas.openxmlformats.org/officeDocument/2006/relationships/image" Target="../media/image18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wmf"/><Relationship Id="rId2" Type="http://schemas.openxmlformats.org/officeDocument/2006/relationships/image" Target="../media/image192.wmf"/><Relationship Id="rId1" Type="http://schemas.openxmlformats.org/officeDocument/2006/relationships/image" Target="../media/image191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wmf"/><Relationship Id="rId2" Type="http://schemas.openxmlformats.org/officeDocument/2006/relationships/image" Target="../media/image195.wmf"/><Relationship Id="rId1" Type="http://schemas.openxmlformats.org/officeDocument/2006/relationships/image" Target="../media/image194.wmf"/></Relationships>
</file>

<file path=ppt/drawings/_rels/vmlDrawing6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wmf"/><Relationship Id="rId1" Type="http://schemas.openxmlformats.org/officeDocument/2006/relationships/image" Target="../media/image19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67" tIns="48033" rIns="96067" bIns="48033" numCol="1" anchor="t" anchorCtr="0" compatLnSpc="1">
            <a:prstTxWarp prst="textNoShape">
              <a:avLst/>
            </a:prstTxWarp>
          </a:bodyPr>
          <a:lstStyle>
            <a:lvl1pPr defTabSz="960783">
              <a:lnSpc>
                <a:spcPct val="100000"/>
              </a:lnSpc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0325" y="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67" tIns="48033" rIns="96067" bIns="48033" numCol="1" anchor="t" anchorCtr="0" compatLnSpc="1">
            <a:prstTxWarp prst="textNoShape">
              <a:avLst/>
            </a:prstTxWarp>
          </a:bodyPr>
          <a:lstStyle>
            <a:lvl1pPr algn="r" defTabSz="960783">
              <a:lnSpc>
                <a:spcPct val="100000"/>
              </a:lnSpc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8963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67" tIns="48033" rIns="96067" bIns="48033" numCol="1" anchor="b" anchorCtr="0" compatLnSpc="1">
            <a:prstTxWarp prst="textNoShape">
              <a:avLst/>
            </a:prstTxWarp>
          </a:bodyPr>
          <a:lstStyle>
            <a:lvl1pPr defTabSz="960783">
              <a:lnSpc>
                <a:spcPct val="100000"/>
              </a:lnSpc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0325" y="9478963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67" tIns="48033" rIns="96067" bIns="48033" numCol="1" anchor="b" anchorCtr="0" compatLnSpc="1">
            <a:prstTxWarp prst="textNoShape">
              <a:avLst/>
            </a:prstTxWarp>
          </a:bodyPr>
          <a:lstStyle>
            <a:lvl1pPr algn="r" defTabSz="960783">
              <a:lnSpc>
                <a:spcPct val="100000"/>
              </a:lnSpc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7B5F481-C191-4D0B-A318-FF4BFEB006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681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67" tIns="48033" rIns="96067" bIns="48033" numCol="1" anchor="t" anchorCtr="0" compatLnSpc="1">
            <a:prstTxWarp prst="textNoShape">
              <a:avLst/>
            </a:prstTxWarp>
          </a:bodyPr>
          <a:lstStyle>
            <a:lvl1pPr defTabSz="960783">
              <a:lnSpc>
                <a:spcPct val="100000"/>
              </a:lnSpc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0325" y="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67" tIns="48033" rIns="96067" bIns="48033" numCol="1" anchor="t" anchorCtr="0" compatLnSpc="1">
            <a:prstTxWarp prst="textNoShape">
              <a:avLst/>
            </a:prstTxWarp>
          </a:bodyPr>
          <a:lstStyle>
            <a:lvl1pPr algn="r" defTabSz="960783">
              <a:lnSpc>
                <a:spcPct val="100000"/>
              </a:lnSpc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9300"/>
            <a:ext cx="4986338" cy="3741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625" y="4740275"/>
            <a:ext cx="5468938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67" tIns="48033" rIns="96067" bIns="48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8963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67" tIns="48033" rIns="96067" bIns="48033" numCol="1" anchor="b" anchorCtr="0" compatLnSpc="1">
            <a:prstTxWarp prst="textNoShape">
              <a:avLst/>
            </a:prstTxWarp>
          </a:bodyPr>
          <a:lstStyle>
            <a:lvl1pPr defTabSz="960783">
              <a:lnSpc>
                <a:spcPct val="100000"/>
              </a:lnSpc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0325" y="9478963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67" tIns="48033" rIns="96067" bIns="48033" numCol="1" anchor="b" anchorCtr="0" compatLnSpc="1">
            <a:prstTxWarp prst="textNoShape">
              <a:avLst/>
            </a:prstTxWarp>
          </a:bodyPr>
          <a:lstStyle>
            <a:lvl1pPr algn="r" defTabSz="960783">
              <a:lnSpc>
                <a:spcPct val="100000"/>
              </a:lnSpc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E40382E-9E64-40DC-AB11-F4B917D169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3791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0778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28575">
            <a:solidFill>
              <a:srgbClr val="0778C5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it-IT" altLang="en-US"/>
              <a:t>Fare clic per modificare lo stile del titolo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it-IT" altLang="en-US"/>
              <a:t>Fare clic per modificare lo stile del sottotitolo dello schema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1963" y="6243638"/>
            <a:ext cx="5557837" cy="457200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it-IT" altLang="en-US"/>
              <a:t>Sistemi Meccanici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4F5FD03-5A32-49EE-AC74-1EAC09F79C32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Sistemi Meccanici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D972-DC98-4F64-96FB-120F1E4F85E7}" type="slidenum">
              <a:rPr lang="it-IT" altLang="en-US"/>
              <a:pPr>
                <a:defRPr/>
              </a:pPr>
              <a:t>‹N›</a:t>
            </a:fld>
            <a:r>
              <a:rPr lang="it-IT" altLang="en-US"/>
              <a:t> / </a:t>
            </a:r>
            <a:r>
              <a:rPr lang="en-US" altLang="en-US"/>
              <a:t>9</a:t>
            </a:r>
            <a:endParaRPr lang="it-IT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Sistemi Meccanici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D8A42-C950-4D30-9F67-D02ED84EC914}" type="slidenum">
              <a:rPr lang="it-IT" altLang="en-US"/>
              <a:pPr>
                <a:defRPr/>
              </a:pPr>
              <a:t>‹N›</a:t>
            </a:fld>
            <a:r>
              <a:rPr lang="it-IT" altLang="en-US"/>
              <a:t> / </a:t>
            </a:r>
            <a:r>
              <a:rPr lang="en-US" altLang="en-US"/>
              <a:t>9</a:t>
            </a:r>
            <a:endParaRPr lang="it-IT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Sistemi Meccanici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7B669-979C-4A70-8415-D05F00CA59A3}" type="slidenum">
              <a:rPr lang="it-IT" altLang="en-US"/>
              <a:pPr>
                <a:defRPr/>
              </a:pPr>
              <a:t>‹N›</a:t>
            </a:fld>
            <a:r>
              <a:rPr lang="it-IT" altLang="en-US"/>
              <a:t> / </a:t>
            </a:r>
            <a:r>
              <a:rPr lang="en-US" altLang="en-US"/>
              <a:t>9</a:t>
            </a:r>
            <a:endParaRPr lang="it-IT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Sistemi Meccanici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6130A-3976-45B1-BBC3-F5CDE01218A8}" type="slidenum">
              <a:rPr lang="it-IT" altLang="en-US"/>
              <a:pPr>
                <a:defRPr/>
              </a:pPr>
              <a:t>‹N›</a:t>
            </a:fld>
            <a:r>
              <a:rPr lang="it-IT" altLang="en-US"/>
              <a:t> / </a:t>
            </a:r>
            <a:r>
              <a:rPr lang="en-US" altLang="en-US"/>
              <a:t>9</a:t>
            </a:r>
            <a:endParaRPr lang="it-IT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Sistemi Meccanici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97DDF-4558-4408-84D1-0913F76BC476}" type="slidenum">
              <a:rPr lang="it-IT" altLang="en-US"/>
              <a:pPr>
                <a:defRPr/>
              </a:pPr>
              <a:t>‹N›</a:t>
            </a:fld>
            <a:r>
              <a:rPr lang="it-IT" altLang="en-US"/>
              <a:t> / </a:t>
            </a:r>
            <a:r>
              <a:rPr lang="en-US" altLang="en-US"/>
              <a:t>9</a:t>
            </a:r>
            <a:endParaRPr lang="it-IT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Sistemi Meccanici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62900-8F94-474E-9EAB-CC440C29A25E}" type="slidenum">
              <a:rPr lang="it-IT" altLang="en-US"/>
              <a:pPr>
                <a:defRPr/>
              </a:pPr>
              <a:t>‹N›</a:t>
            </a:fld>
            <a:r>
              <a:rPr lang="it-IT" altLang="en-US"/>
              <a:t> / </a:t>
            </a:r>
            <a:r>
              <a:rPr lang="en-US" altLang="en-US"/>
              <a:t>9</a:t>
            </a:r>
            <a:endParaRPr lang="it-IT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Sistemi Meccanici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CD180-D4BD-4F53-A002-EDB329C6BFBD}" type="slidenum">
              <a:rPr lang="it-IT" altLang="en-US"/>
              <a:pPr>
                <a:defRPr/>
              </a:pPr>
              <a:t>‹N›</a:t>
            </a:fld>
            <a:r>
              <a:rPr lang="it-IT" altLang="en-US"/>
              <a:t> / </a:t>
            </a:r>
            <a:r>
              <a:rPr lang="en-US" altLang="en-US"/>
              <a:t>9</a:t>
            </a:r>
            <a:endParaRPr lang="it-IT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Sistemi Meccanici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80E36-43E0-488B-BBE4-7171CF204DFD}" type="slidenum">
              <a:rPr lang="it-IT" altLang="en-US"/>
              <a:pPr>
                <a:defRPr/>
              </a:pPr>
              <a:t>‹N›</a:t>
            </a:fld>
            <a:r>
              <a:rPr lang="it-IT" altLang="en-US"/>
              <a:t> / </a:t>
            </a:r>
            <a:r>
              <a:rPr lang="en-US" altLang="en-US"/>
              <a:t>9</a:t>
            </a:r>
            <a:endParaRPr lang="it-IT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Sistemi Meccanici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F30A7-25A8-4E82-9C81-748DE8D69A58}" type="slidenum">
              <a:rPr lang="it-IT" altLang="en-US"/>
              <a:pPr>
                <a:defRPr/>
              </a:pPr>
              <a:t>‹N›</a:t>
            </a:fld>
            <a:r>
              <a:rPr lang="it-IT" altLang="en-US"/>
              <a:t> / </a:t>
            </a:r>
            <a:r>
              <a:rPr lang="en-US" altLang="en-US"/>
              <a:t>9</a:t>
            </a:r>
            <a:endParaRPr lang="it-IT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Sistemi Meccanici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95BD4-D843-459F-B17F-D7625146E548}" type="slidenum">
              <a:rPr lang="it-IT" altLang="en-US"/>
              <a:pPr>
                <a:defRPr/>
              </a:pPr>
              <a:t>‹N›</a:t>
            </a:fld>
            <a:r>
              <a:rPr lang="it-IT" altLang="en-US"/>
              <a:t> / </a:t>
            </a:r>
            <a:r>
              <a:rPr lang="en-US" altLang="en-US"/>
              <a:t>9</a:t>
            </a:r>
            <a:endParaRPr lang="it-IT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lo stile del titolo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gli stili del testo dello schema</a:t>
            </a:r>
          </a:p>
          <a:p>
            <a:pPr lvl="1"/>
            <a:r>
              <a:rPr lang="it-IT" altLang="en-US" smtClean="0"/>
              <a:t>Secondo livello</a:t>
            </a:r>
          </a:p>
          <a:p>
            <a:pPr lvl="2"/>
            <a:r>
              <a:rPr lang="it-IT" altLang="en-US" smtClean="0"/>
              <a:t>Terzo livello</a:t>
            </a:r>
          </a:p>
          <a:p>
            <a:pPr lvl="3"/>
            <a:r>
              <a:rPr lang="it-IT" altLang="en-US" smtClean="0"/>
              <a:t>Quarto livello</a:t>
            </a:r>
          </a:p>
          <a:p>
            <a:pPr lvl="4"/>
            <a:r>
              <a:rPr lang="it-IT" altLang="en-US" smtClean="0"/>
              <a:t>Quinto livello</a:t>
            </a:r>
          </a:p>
        </p:txBody>
      </p:sp>
      <p:sp>
        <p:nvSpPr>
          <p:cNvPr id="3687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0778C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0778C5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3550" y="6243638"/>
            <a:ext cx="555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400">
                <a:solidFill>
                  <a:srgbClr val="0778C5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it-IT" altLang="en-US"/>
              <a:t>Sistemi Meccanici</a:t>
            </a:r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000">
                <a:solidFill>
                  <a:srgbClr val="0778C5"/>
                </a:solidFill>
                <a:latin typeface="+mj-lt"/>
              </a:defRPr>
            </a:lvl1pPr>
          </a:lstStyle>
          <a:p>
            <a:pPr>
              <a:defRPr/>
            </a:pPr>
            <a:fld id="{3D76E95C-7D42-4AFD-99FF-6B6655993455}" type="slidenum">
              <a:rPr lang="it-IT" altLang="en-US"/>
              <a:pPr>
                <a:defRPr/>
              </a:pPr>
              <a:t>‹N›</a:t>
            </a:fld>
            <a:r>
              <a:rPr lang="it-IT" altLang="en-US"/>
              <a:t> / </a:t>
            </a:r>
            <a:r>
              <a:rPr lang="en-US" altLang="en-US"/>
              <a:t>9</a:t>
            </a:r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oleObject21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3.wmf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9.png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0.png"/><Relationship Id="rId11" Type="http://schemas.openxmlformats.org/officeDocument/2006/relationships/image" Target="../media/image45.png"/><Relationship Id="rId5" Type="http://schemas.openxmlformats.org/officeDocument/2006/relationships/image" Target="../media/image25.wmf"/><Relationship Id="rId10" Type="http://schemas.openxmlformats.org/officeDocument/2006/relationships/image" Target="../media/image27.wmf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8.wmf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oleObject" Target="../embeddings/oleObject29.bin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22.png"/><Relationship Id="rId4" Type="http://schemas.openxmlformats.org/officeDocument/2006/relationships/image" Target="../media/image31.wmf"/><Relationship Id="rId9" Type="http://schemas.openxmlformats.org/officeDocument/2006/relationships/image" Target="../media/image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image" Target="../media/image22.png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oleObject" Target="../embeddings/oleObject40.bin"/><Relationship Id="rId7" Type="http://schemas.openxmlformats.org/officeDocument/2006/relationships/image" Target="../media/image42.wmf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4.wmf"/><Relationship Id="rId5" Type="http://schemas.openxmlformats.org/officeDocument/2006/relationships/image" Target="../media/image53.png"/><Relationship Id="rId10" Type="http://schemas.openxmlformats.org/officeDocument/2006/relationships/oleObject" Target="../embeddings/oleObject43.bin"/><Relationship Id="rId4" Type="http://schemas.openxmlformats.org/officeDocument/2006/relationships/image" Target="../media/image41.wmf"/><Relationship Id="rId9" Type="http://schemas.openxmlformats.org/officeDocument/2006/relationships/image" Target="../media/image4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6.png"/><Relationship Id="rId4" Type="http://schemas.openxmlformats.org/officeDocument/2006/relationships/image" Target="../media/image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4.pn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47.png"/><Relationship Id="rId5" Type="http://schemas.openxmlformats.org/officeDocument/2006/relationships/image" Target="../media/image48.wmf"/><Relationship Id="rId10" Type="http://schemas.openxmlformats.org/officeDocument/2006/relationships/image" Target="../media/image50.wmf"/><Relationship Id="rId4" Type="http://schemas.openxmlformats.org/officeDocument/2006/relationships/oleObject" Target="../embeddings/oleObject45.bin"/><Relationship Id="rId9" Type="http://schemas.openxmlformats.org/officeDocument/2006/relationships/oleObject" Target="../embeddings/oleObject4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55.wmf"/><Relationship Id="rId3" Type="http://schemas.openxmlformats.org/officeDocument/2006/relationships/image" Target="../media/image61.png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3.wmf"/><Relationship Id="rId1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6.wmf"/><Relationship Id="rId11" Type="http://schemas.openxmlformats.org/officeDocument/2006/relationships/image" Target="../media/image47.png"/><Relationship Id="rId5" Type="http://schemas.openxmlformats.org/officeDocument/2006/relationships/oleObject" Target="../embeddings/oleObject54.bin"/><Relationship Id="rId10" Type="http://schemas.openxmlformats.org/officeDocument/2006/relationships/oleObject" Target="../embeddings/oleObject56.bin"/><Relationship Id="rId4" Type="http://schemas.openxmlformats.org/officeDocument/2006/relationships/image" Target="../media/image5.wmf"/><Relationship Id="rId9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9.wmf"/><Relationship Id="rId11" Type="http://schemas.openxmlformats.org/officeDocument/2006/relationships/image" Target="../media/image47.png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60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image" Target="../media/image72.png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62.wmf"/><Relationship Id="rId10" Type="http://schemas.openxmlformats.org/officeDocument/2006/relationships/image" Target="../media/image65.png"/><Relationship Id="rId4" Type="http://schemas.openxmlformats.org/officeDocument/2006/relationships/oleObject" Target="../embeddings/oleObject61.bin"/><Relationship Id="rId9" Type="http://schemas.openxmlformats.org/officeDocument/2006/relationships/image" Target="../media/image6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6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9.wmf"/><Relationship Id="rId11" Type="http://schemas.openxmlformats.org/officeDocument/2006/relationships/image" Target="../media/image65.png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71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6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84.png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70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76.wmf"/><Relationship Id="rId9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79.wmf"/><Relationship Id="rId9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82.wmf"/><Relationship Id="rId9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image" Target="../media/image99.png"/><Relationship Id="rId7" Type="http://schemas.openxmlformats.org/officeDocument/2006/relationships/image" Target="../media/image85.wmf"/><Relationship Id="rId12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87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84.bin"/><Relationship Id="rId4" Type="http://schemas.openxmlformats.org/officeDocument/2006/relationships/oleObject" Target="../embeddings/oleObject81.bin"/><Relationship Id="rId9" Type="http://schemas.openxmlformats.org/officeDocument/2006/relationships/image" Target="../media/image86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image" Target="../media/image75.png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9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8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10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93.wmf"/><Relationship Id="rId9" Type="http://schemas.openxmlformats.org/officeDocument/2006/relationships/image" Target="../media/image7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97.wmf"/><Relationship Id="rId11" Type="http://schemas.openxmlformats.org/officeDocument/2006/relationships/image" Target="../media/image75.png"/><Relationship Id="rId5" Type="http://schemas.openxmlformats.org/officeDocument/2006/relationships/oleObject" Target="../embeddings/oleObject94.bin"/><Relationship Id="rId10" Type="http://schemas.openxmlformats.org/officeDocument/2006/relationships/image" Target="../media/image99.wmf"/><Relationship Id="rId4" Type="http://schemas.openxmlformats.org/officeDocument/2006/relationships/image" Target="../media/image96.wmf"/><Relationship Id="rId9" Type="http://schemas.openxmlformats.org/officeDocument/2006/relationships/oleObject" Target="../embeddings/oleObject96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01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97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117.png"/><Relationship Id="rId7" Type="http://schemas.openxmlformats.org/officeDocument/2006/relationships/image" Target="../media/image10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99.bin"/><Relationship Id="rId5" Type="http://schemas.openxmlformats.org/officeDocument/2006/relationships/image" Target="../media/image102.wmf"/><Relationship Id="rId4" Type="http://schemas.openxmlformats.org/officeDocument/2006/relationships/oleObject" Target="../embeddings/oleObject98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image" Target="../media/image108.w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12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05.wmf"/><Relationship Id="rId11" Type="http://schemas.openxmlformats.org/officeDocument/2006/relationships/image" Target="../media/image107.wmf"/><Relationship Id="rId5" Type="http://schemas.openxmlformats.org/officeDocument/2006/relationships/oleObject" Target="../embeddings/oleObject101.bin"/><Relationship Id="rId10" Type="http://schemas.openxmlformats.org/officeDocument/2006/relationships/oleObject" Target="../embeddings/oleObject103.bin"/><Relationship Id="rId4" Type="http://schemas.openxmlformats.org/officeDocument/2006/relationships/image" Target="../media/image104.wmf"/><Relationship Id="rId9" Type="http://schemas.openxmlformats.org/officeDocument/2006/relationships/image" Target="../media/image123.png"/><Relationship Id="rId14" Type="http://schemas.openxmlformats.org/officeDocument/2006/relationships/image" Target="../media/image10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3" Type="http://schemas.openxmlformats.org/officeDocument/2006/relationships/image" Target="../media/image128.png"/><Relationship Id="rId7" Type="http://schemas.openxmlformats.org/officeDocument/2006/relationships/image" Target="../media/image110.wmf"/><Relationship Id="rId12" Type="http://schemas.openxmlformats.org/officeDocument/2006/relationships/image" Target="../media/image10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06.bin"/><Relationship Id="rId11" Type="http://schemas.openxmlformats.org/officeDocument/2006/relationships/image" Target="../media/image112.wmf"/><Relationship Id="rId5" Type="http://schemas.openxmlformats.org/officeDocument/2006/relationships/image" Target="../media/image109.wmf"/><Relationship Id="rId10" Type="http://schemas.openxmlformats.org/officeDocument/2006/relationships/oleObject" Target="../embeddings/oleObject108.bin"/><Relationship Id="rId4" Type="http://schemas.openxmlformats.org/officeDocument/2006/relationships/oleObject" Target="../embeddings/oleObject105.bin"/><Relationship Id="rId9" Type="http://schemas.openxmlformats.org/officeDocument/2006/relationships/image" Target="../media/image111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14.wmf"/><Relationship Id="rId11" Type="http://schemas.openxmlformats.org/officeDocument/2006/relationships/image" Target="../media/image101.png"/><Relationship Id="rId5" Type="http://schemas.openxmlformats.org/officeDocument/2006/relationships/oleObject" Target="../embeddings/oleObject110.bin"/><Relationship Id="rId10" Type="http://schemas.openxmlformats.org/officeDocument/2006/relationships/image" Target="../media/image116.wmf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112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7" Type="http://schemas.openxmlformats.org/officeDocument/2006/relationships/image" Target="../media/image10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18.wmf"/><Relationship Id="rId5" Type="http://schemas.openxmlformats.org/officeDocument/2006/relationships/oleObject" Target="../embeddings/oleObject114.bin"/><Relationship Id="rId4" Type="http://schemas.openxmlformats.org/officeDocument/2006/relationships/image" Target="../media/image117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7" Type="http://schemas.openxmlformats.org/officeDocument/2006/relationships/image" Target="../media/image1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16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1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39.png"/><Relationship Id="rId7" Type="http://schemas.openxmlformats.org/officeDocument/2006/relationships/image" Target="../media/image1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18.bin"/><Relationship Id="rId5" Type="http://schemas.openxmlformats.org/officeDocument/2006/relationships/image" Target="../media/image120.wmf"/><Relationship Id="rId4" Type="http://schemas.openxmlformats.org/officeDocument/2006/relationships/oleObject" Target="../embeddings/oleObject117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oleObject" Target="../embeddings/oleObject119.bin"/><Relationship Id="rId7" Type="http://schemas.openxmlformats.org/officeDocument/2006/relationships/image" Target="../media/image1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20.bin"/><Relationship Id="rId5" Type="http://schemas.openxmlformats.org/officeDocument/2006/relationships/image" Target="../media/image143.png"/><Relationship Id="rId4" Type="http://schemas.openxmlformats.org/officeDocument/2006/relationships/image" Target="../media/image123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oleObject" Target="../embeddings/oleObject121.bin"/><Relationship Id="rId7" Type="http://schemas.openxmlformats.org/officeDocument/2006/relationships/image" Target="../media/image1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26.wmf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125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1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24.bin"/><Relationship Id="rId5" Type="http://schemas.openxmlformats.org/officeDocument/2006/relationships/image" Target="../media/image128.wmf"/><Relationship Id="rId4" Type="http://schemas.openxmlformats.org/officeDocument/2006/relationships/oleObject" Target="../embeddings/oleObject123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33.png"/><Relationship Id="rId5" Type="http://schemas.openxmlformats.org/officeDocument/2006/relationships/image" Target="../media/image152.png"/><Relationship Id="rId10" Type="http://schemas.openxmlformats.org/officeDocument/2006/relationships/image" Target="../media/image132.wmf"/><Relationship Id="rId4" Type="http://schemas.openxmlformats.org/officeDocument/2006/relationships/image" Target="../media/image130.wmf"/><Relationship Id="rId9" Type="http://schemas.openxmlformats.org/officeDocument/2006/relationships/oleObject" Target="../embeddings/oleObject127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.bin"/><Relationship Id="rId13" Type="http://schemas.openxmlformats.org/officeDocument/2006/relationships/image" Target="../media/image137.wmf"/><Relationship Id="rId3" Type="http://schemas.openxmlformats.org/officeDocument/2006/relationships/oleObject" Target="../embeddings/oleObject128.bin"/><Relationship Id="rId7" Type="http://schemas.openxmlformats.org/officeDocument/2006/relationships/image" Target="../media/image159.png"/><Relationship Id="rId12" Type="http://schemas.openxmlformats.org/officeDocument/2006/relationships/oleObject" Target="../embeddings/oleObject13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3.png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35.wmf"/><Relationship Id="rId11" Type="http://schemas.openxmlformats.org/officeDocument/2006/relationships/image" Target="../media/image136.wmf"/><Relationship Id="rId5" Type="http://schemas.openxmlformats.org/officeDocument/2006/relationships/oleObject" Target="../embeddings/oleObject129.bin"/><Relationship Id="rId15" Type="http://schemas.openxmlformats.org/officeDocument/2006/relationships/image" Target="../media/image138.wmf"/><Relationship Id="rId10" Type="http://schemas.openxmlformats.org/officeDocument/2006/relationships/oleObject" Target="../embeddings/oleObject131.bin"/><Relationship Id="rId4" Type="http://schemas.openxmlformats.org/officeDocument/2006/relationships/image" Target="../media/image134.wmf"/><Relationship Id="rId9" Type="http://schemas.openxmlformats.org/officeDocument/2006/relationships/image" Target="../media/image5.wmf"/><Relationship Id="rId14" Type="http://schemas.openxmlformats.org/officeDocument/2006/relationships/oleObject" Target="../embeddings/oleObject133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6.bin"/><Relationship Id="rId3" Type="http://schemas.openxmlformats.org/officeDocument/2006/relationships/image" Target="../media/image178.png"/><Relationship Id="rId7" Type="http://schemas.openxmlformats.org/officeDocument/2006/relationships/image" Target="../media/image1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135.bin"/><Relationship Id="rId5" Type="http://schemas.openxmlformats.org/officeDocument/2006/relationships/image" Target="../media/image142.wmf"/><Relationship Id="rId10" Type="http://schemas.openxmlformats.org/officeDocument/2006/relationships/image" Target="../media/image179.png"/><Relationship Id="rId4" Type="http://schemas.openxmlformats.org/officeDocument/2006/relationships/oleObject" Target="../embeddings/oleObject134.bin"/><Relationship Id="rId9" Type="http://schemas.openxmlformats.org/officeDocument/2006/relationships/image" Target="../media/image14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8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8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9.bin"/><Relationship Id="rId3" Type="http://schemas.openxmlformats.org/officeDocument/2006/relationships/oleObject" Target="../embeddings/oleObject137.bin"/><Relationship Id="rId7" Type="http://schemas.openxmlformats.org/officeDocument/2006/relationships/image" Target="../media/image1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138.bin"/><Relationship Id="rId11" Type="http://schemas.openxmlformats.org/officeDocument/2006/relationships/image" Target="../media/image148.wmf"/><Relationship Id="rId5" Type="http://schemas.openxmlformats.org/officeDocument/2006/relationships/image" Target="../media/image184.png"/><Relationship Id="rId10" Type="http://schemas.openxmlformats.org/officeDocument/2006/relationships/oleObject" Target="../embeddings/oleObject140.bin"/><Relationship Id="rId4" Type="http://schemas.openxmlformats.org/officeDocument/2006/relationships/image" Target="../media/image145.wmf"/><Relationship Id="rId9" Type="http://schemas.openxmlformats.org/officeDocument/2006/relationships/image" Target="../media/image147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wmf"/><Relationship Id="rId3" Type="http://schemas.openxmlformats.org/officeDocument/2006/relationships/oleObject" Target="../embeddings/oleObject141.bin"/><Relationship Id="rId7" Type="http://schemas.openxmlformats.org/officeDocument/2006/relationships/oleObject" Target="../embeddings/oleObject1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50.wmf"/><Relationship Id="rId5" Type="http://schemas.openxmlformats.org/officeDocument/2006/relationships/oleObject" Target="../embeddings/oleObject142.bin"/><Relationship Id="rId10" Type="http://schemas.openxmlformats.org/officeDocument/2006/relationships/image" Target="../media/image152.wmf"/><Relationship Id="rId4" Type="http://schemas.openxmlformats.org/officeDocument/2006/relationships/image" Target="../media/image149.wmf"/><Relationship Id="rId9" Type="http://schemas.openxmlformats.org/officeDocument/2006/relationships/oleObject" Target="../embeddings/oleObject144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7.bin"/><Relationship Id="rId3" Type="http://schemas.openxmlformats.org/officeDocument/2006/relationships/image" Target="../media/image193.png"/><Relationship Id="rId7" Type="http://schemas.openxmlformats.org/officeDocument/2006/relationships/image" Target="../media/image1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146.bin"/><Relationship Id="rId11" Type="http://schemas.openxmlformats.org/officeDocument/2006/relationships/image" Target="../media/image156.wmf"/><Relationship Id="rId5" Type="http://schemas.openxmlformats.org/officeDocument/2006/relationships/image" Target="../media/image153.wmf"/><Relationship Id="rId10" Type="http://schemas.openxmlformats.org/officeDocument/2006/relationships/oleObject" Target="../embeddings/oleObject148.bin"/><Relationship Id="rId4" Type="http://schemas.openxmlformats.org/officeDocument/2006/relationships/oleObject" Target="../embeddings/oleObject145.bin"/><Relationship Id="rId9" Type="http://schemas.openxmlformats.org/officeDocument/2006/relationships/image" Target="../media/image155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wmf"/><Relationship Id="rId3" Type="http://schemas.openxmlformats.org/officeDocument/2006/relationships/oleObject" Target="../embeddings/oleObject149.bin"/><Relationship Id="rId7" Type="http://schemas.openxmlformats.org/officeDocument/2006/relationships/oleObject" Target="../embeddings/oleObject1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58.wmf"/><Relationship Id="rId5" Type="http://schemas.openxmlformats.org/officeDocument/2006/relationships/oleObject" Target="../embeddings/oleObject150.bin"/><Relationship Id="rId4" Type="http://schemas.openxmlformats.org/officeDocument/2006/relationships/image" Target="../media/image157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oleObject" Target="../embeddings/oleObject152.bin"/><Relationship Id="rId7" Type="http://schemas.openxmlformats.org/officeDocument/2006/relationships/image" Target="../media/image16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60.wmf"/><Relationship Id="rId11" Type="http://schemas.openxmlformats.org/officeDocument/2006/relationships/image" Target="../media/image164.png"/><Relationship Id="rId5" Type="http://schemas.openxmlformats.org/officeDocument/2006/relationships/oleObject" Target="../embeddings/oleObject153.bin"/><Relationship Id="rId10" Type="http://schemas.openxmlformats.org/officeDocument/2006/relationships/image" Target="../media/image161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154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13" Type="http://schemas.openxmlformats.org/officeDocument/2006/relationships/oleObject" Target="../embeddings/oleObject160.bin"/><Relationship Id="rId18" Type="http://schemas.openxmlformats.org/officeDocument/2006/relationships/image" Target="../media/image169.wmf"/><Relationship Id="rId3" Type="http://schemas.openxmlformats.org/officeDocument/2006/relationships/oleObject" Target="../embeddings/oleObject155.bin"/><Relationship Id="rId7" Type="http://schemas.openxmlformats.org/officeDocument/2006/relationships/oleObject" Target="../embeddings/oleObject157.bin"/><Relationship Id="rId12" Type="http://schemas.openxmlformats.org/officeDocument/2006/relationships/image" Target="../media/image166.wmf"/><Relationship Id="rId17" Type="http://schemas.openxmlformats.org/officeDocument/2006/relationships/oleObject" Target="../embeddings/oleObject16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8.wmf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63.wmf"/><Relationship Id="rId11" Type="http://schemas.openxmlformats.org/officeDocument/2006/relationships/oleObject" Target="../embeddings/oleObject159.bin"/><Relationship Id="rId5" Type="http://schemas.openxmlformats.org/officeDocument/2006/relationships/oleObject" Target="../embeddings/oleObject156.bin"/><Relationship Id="rId15" Type="http://schemas.openxmlformats.org/officeDocument/2006/relationships/oleObject" Target="../embeddings/oleObject161.bin"/><Relationship Id="rId10" Type="http://schemas.openxmlformats.org/officeDocument/2006/relationships/image" Target="../media/image165.wmf"/><Relationship Id="rId4" Type="http://schemas.openxmlformats.org/officeDocument/2006/relationships/image" Target="../media/image162.wmf"/><Relationship Id="rId9" Type="http://schemas.openxmlformats.org/officeDocument/2006/relationships/oleObject" Target="../embeddings/oleObject158.bin"/><Relationship Id="rId14" Type="http://schemas.openxmlformats.org/officeDocument/2006/relationships/image" Target="../media/image167.w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wmf"/><Relationship Id="rId3" Type="http://schemas.openxmlformats.org/officeDocument/2006/relationships/oleObject" Target="../embeddings/oleObject163.bin"/><Relationship Id="rId7" Type="http://schemas.openxmlformats.org/officeDocument/2006/relationships/oleObject" Target="../embeddings/oleObject1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73.wmf"/><Relationship Id="rId5" Type="http://schemas.openxmlformats.org/officeDocument/2006/relationships/oleObject" Target="../embeddings/oleObject164.bin"/><Relationship Id="rId4" Type="http://schemas.openxmlformats.org/officeDocument/2006/relationships/image" Target="../media/image17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0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76.wmf"/><Relationship Id="rId5" Type="http://schemas.openxmlformats.org/officeDocument/2006/relationships/oleObject" Target="../embeddings/oleObject167.bin"/><Relationship Id="rId4" Type="http://schemas.openxmlformats.org/officeDocument/2006/relationships/image" Target="../media/image175.wm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0.bin"/><Relationship Id="rId3" Type="http://schemas.openxmlformats.org/officeDocument/2006/relationships/oleObject" Target="../embeddings/oleObject168.bin"/><Relationship Id="rId7" Type="http://schemas.openxmlformats.org/officeDocument/2006/relationships/image" Target="../media/image178.wmf"/><Relationship Id="rId12" Type="http://schemas.openxmlformats.org/officeDocument/2006/relationships/image" Target="../media/image18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169.bin"/><Relationship Id="rId11" Type="http://schemas.openxmlformats.org/officeDocument/2006/relationships/image" Target="../media/image180.wmf"/><Relationship Id="rId5" Type="http://schemas.openxmlformats.org/officeDocument/2006/relationships/image" Target="../media/image187.png"/><Relationship Id="rId10" Type="http://schemas.openxmlformats.org/officeDocument/2006/relationships/oleObject" Target="../embeddings/oleObject171.bin"/><Relationship Id="rId4" Type="http://schemas.openxmlformats.org/officeDocument/2006/relationships/image" Target="../media/image177.wmf"/><Relationship Id="rId9" Type="http://schemas.openxmlformats.org/officeDocument/2006/relationships/image" Target="../media/image179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oleObject" Target="../embeddings/oleObject172.bin"/><Relationship Id="rId7" Type="http://schemas.openxmlformats.org/officeDocument/2006/relationships/image" Target="../media/image18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173.bin"/><Relationship Id="rId11" Type="http://schemas.openxmlformats.org/officeDocument/2006/relationships/image" Target="../media/image184.wmf"/><Relationship Id="rId5" Type="http://schemas.openxmlformats.org/officeDocument/2006/relationships/image" Target="../media/image192.png"/><Relationship Id="rId10" Type="http://schemas.openxmlformats.org/officeDocument/2006/relationships/oleObject" Target="../embeddings/oleObject174.bin"/><Relationship Id="rId4" Type="http://schemas.openxmlformats.org/officeDocument/2006/relationships/image" Target="../media/image182.wmf"/><Relationship Id="rId9" Type="http://schemas.openxmlformats.org/officeDocument/2006/relationships/image" Target="../media/image181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wmf"/><Relationship Id="rId13" Type="http://schemas.openxmlformats.org/officeDocument/2006/relationships/image" Target="../media/image190.png"/><Relationship Id="rId3" Type="http://schemas.openxmlformats.org/officeDocument/2006/relationships/oleObject" Target="../embeddings/oleObject175.bin"/><Relationship Id="rId7" Type="http://schemas.openxmlformats.org/officeDocument/2006/relationships/oleObject" Target="../embeddings/oleObject177.bin"/><Relationship Id="rId12" Type="http://schemas.openxmlformats.org/officeDocument/2006/relationships/image" Target="../media/image18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186.wmf"/><Relationship Id="rId11" Type="http://schemas.openxmlformats.org/officeDocument/2006/relationships/oleObject" Target="../embeddings/oleObject179.bin"/><Relationship Id="rId5" Type="http://schemas.openxmlformats.org/officeDocument/2006/relationships/oleObject" Target="../embeddings/oleObject176.bin"/><Relationship Id="rId10" Type="http://schemas.openxmlformats.org/officeDocument/2006/relationships/image" Target="../media/image188.wmf"/><Relationship Id="rId4" Type="http://schemas.openxmlformats.org/officeDocument/2006/relationships/image" Target="../media/image185.wmf"/><Relationship Id="rId9" Type="http://schemas.openxmlformats.org/officeDocument/2006/relationships/oleObject" Target="../embeddings/oleObject178.bin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2.bin"/><Relationship Id="rId3" Type="http://schemas.openxmlformats.org/officeDocument/2006/relationships/image" Target="../media/image203.png"/><Relationship Id="rId7" Type="http://schemas.openxmlformats.org/officeDocument/2006/relationships/image" Target="../media/image19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181.bin"/><Relationship Id="rId5" Type="http://schemas.openxmlformats.org/officeDocument/2006/relationships/image" Target="../media/image191.wmf"/><Relationship Id="rId10" Type="http://schemas.openxmlformats.org/officeDocument/2006/relationships/image" Target="../media/image190.png"/><Relationship Id="rId4" Type="http://schemas.openxmlformats.org/officeDocument/2006/relationships/oleObject" Target="../embeddings/oleObject180.bin"/><Relationship Id="rId9" Type="http://schemas.openxmlformats.org/officeDocument/2006/relationships/image" Target="../media/image193.w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wmf"/><Relationship Id="rId3" Type="http://schemas.openxmlformats.org/officeDocument/2006/relationships/oleObject" Target="../embeddings/oleObject183.bin"/><Relationship Id="rId7" Type="http://schemas.openxmlformats.org/officeDocument/2006/relationships/oleObject" Target="../embeddings/oleObject1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95.wmf"/><Relationship Id="rId5" Type="http://schemas.openxmlformats.org/officeDocument/2006/relationships/oleObject" Target="../embeddings/oleObject184.bin"/><Relationship Id="rId4" Type="http://schemas.openxmlformats.org/officeDocument/2006/relationships/image" Target="../media/image194.wmf"/><Relationship Id="rId9" Type="http://schemas.openxmlformats.org/officeDocument/2006/relationships/image" Target="../media/image190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09.png"/><Relationship Id="rId7" Type="http://schemas.openxmlformats.org/officeDocument/2006/relationships/image" Target="../media/image19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187.bin"/><Relationship Id="rId5" Type="http://schemas.openxmlformats.org/officeDocument/2006/relationships/image" Target="../media/image197.wmf"/><Relationship Id="rId4" Type="http://schemas.openxmlformats.org/officeDocument/2006/relationships/oleObject" Target="../embeddings/oleObject186.bin"/><Relationship Id="rId9" Type="http://schemas.openxmlformats.org/officeDocument/2006/relationships/image" Target="../media/image1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7564" y="1524000"/>
            <a:ext cx="7890011" cy="1752600"/>
          </a:xfrm>
        </p:spPr>
        <p:txBody>
          <a:bodyPr/>
          <a:lstStyle/>
          <a:p>
            <a:r>
              <a:rPr lang="en-US" dirty="0">
                <a:latin typeface="+mn-lt"/>
              </a:rPr>
              <a:t>The Modeling of Single-</a:t>
            </a:r>
            <a:r>
              <a:rPr lang="en-US" dirty="0" err="1">
                <a:latin typeface="+mn-lt"/>
              </a:rPr>
              <a:t>dof</a:t>
            </a:r>
            <a:r>
              <a:rPr lang="en-US" dirty="0">
                <a:latin typeface="+mn-lt"/>
              </a:rPr>
              <a:t> Mechanical Systems</a:t>
            </a:r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797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07288" cy="1139825"/>
          </a:xfrm>
        </p:spPr>
        <p:txBody>
          <a:bodyPr/>
          <a:lstStyle/>
          <a:p>
            <a:r>
              <a:rPr lang="en-US" sz="3200" dirty="0">
                <a:latin typeface="+mn-lt"/>
              </a:rPr>
              <a:t>The Seven Steps of the Modeling Process</a:t>
            </a:r>
            <a:endParaRPr lang="it-IT" sz="3200" dirty="0">
              <a:latin typeface="+mn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75458" y="1321334"/>
            <a:ext cx="8388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We derive below the general form of the Lagrange equations, Eq. </a:t>
            </a:r>
            <a:r>
              <a:rPr lang="en-US" sz="2000" dirty="0" smtClean="0"/>
              <a:t>(1), </a:t>
            </a:r>
            <a:r>
              <a:rPr lang="en-US" sz="2000" dirty="0"/>
              <a:t>as </a:t>
            </a:r>
            <a:r>
              <a:rPr lang="en-US" sz="2000" dirty="0" smtClean="0"/>
              <a:t>pertaining to </a:t>
            </a:r>
            <a:r>
              <a:rPr lang="en-US" sz="2000" dirty="0"/>
              <a:t>single-</a:t>
            </a:r>
            <a:r>
              <a:rPr lang="en-US" sz="2000" dirty="0" err="1"/>
              <a:t>dof</a:t>
            </a:r>
            <a:r>
              <a:rPr lang="en-US" sz="2000" dirty="0"/>
              <a:t> systems. To this end, we use Eq. </a:t>
            </a:r>
            <a:r>
              <a:rPr lang="en-US" sz="2000" dirty="0" smtClean="0"/>
              <a:t>(2) </a:t>
            </a:r>
            <a:r>
              <a:rPr lang="en-US" sz="2000" dirty="0"/>
              <a:t>to derive the </a:t>
            </a:r>
            <a:r>
              <a:rPr lang="en-US" sz="2000" dirty="0" err="1"/>
              <a:t>Lagrangian</a:t>
            </a:r>
            <a:r>
              <a:rPr lang="en-US" sz="2000" dirty="0"/>
              <a:t> in </a:t>
            </a:r>
            <a:r>
              <a:rPr lang="en-US" sz="2000" dirty="0" smtClean="0"/>
              <a:t>the form</a:t>
            </a:r>
            <a:endParaRPr lang="it-IT" sz="2000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264249"/>
              </p:ext>
            </p:extLst>
          </p:nvPr>
        </p:nvGraphicFramePr>
        <p:xfrm>
          <a:off x="2591780" y="2744116"/>
          <a:ext cx="4104456" cy="629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8" name="Equation" r:id="rId3" imgW="2565360" imgH="393480" progId="Equation.DSMT4">
                  <p:embed/>
                </p:oleObj>
              </mc:Choice>
              <mc:Fallback>
                <p:oleObj name="Equation" r:id="rId3" imgW="2565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1780" y="2744116"/>
                        <a:ext cx="4104456" cy="629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/>
          <p:cNvSpPr/>
          <p:nvPr/>
        </p:nvSpPr>
        <p:spPr>
          <a:xfrm>
            <a:off x="503548" y="3320988"/>
            <a:ext cx="9845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err="1"/>
              <a:t>Hence</a:t>
            </a:r>
            <a:r>
              <a:rPr lang="it-IT" dirty="0"/>
              <a:t>,</a:t>
            </a: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487605"/>
              </p:ext>
            </p:extLst>
          </p:nvPr>
        </p:nvGraphicFramePr>
        <p:xfrm>
          <a:off x="3455876" y="3665374"/>
          <a:ext cx="2228096" cy="680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9" name="Equation" r:id="rId5" imgW="1371600" imgH="419040" progId="Equation.DSMT4">
                  <p:embed/>
                </p:oleObj>
              </mc:Choice>
              <mc:Fallback>
                <p:oleObj name="Equation" r:id="rId5" imgW="13716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55876" y="3665374"/>
                        <a:ext cx="2228096" cy="680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9"/>
          <p:cNvSpPr/>
          <p:nvPr/>
        </p:nvSpPr>
        <p:spPr>
          <a:xfrm>
            <a:off x="503548" y="4293096"/>
            <a:ext cx="6126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/>
              <a:t>and</a:t>
            </a:r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626325"/>
              </p:ext>
            </p:extLst>
          </p:nvPr>
        </p:nvGraphicFramePr>
        <p:xfrm>
          <a:off x="2876158" y="4796790"/>
          <a:ext cx="3714704" cy="655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0" name="Equation" r:id="rId7" imgW="2374560" imgH="419040" progId="Equation.DSMT4">
                  <p:embed/>
                </p:oleObj>
              </mc:Choice>
              <mc:Fallback>
                <p:oleObj name="Equation" r:id="rId7" imgW="23745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76158" y="4796790"/>
                        <a:ext cx="3714704" cy="655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1118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539552" y="296652"/>
            <a:ext cx="12282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err="1"/>
              <a:t>Likewise</a:t>
            </a:r>
            <a:r>
              <a:rPr lang="it-IT" dirty="0"/>
              <a:t>,</a:t>
            </a:r>
          </a:p>
        </p:txBody>
      </p:sp>
      <p:sp>
        <p:nvSpPr>
          <p:cNvPr id="8" name="Rettangolo 7"/>
          <p:cNvSpPr/>
          <p:nvPr/>
        </p:nvSpPr>
        <p:spPr>
          <a:xfrm>
            <a:off x="561120" y="1412776"/>
            <a:ext cx="81563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Moreover, the right-hand side of Eq. </a:t>
            </a:r>
            <a:r>
              <a:rPr lang="en-US" sz="2000" dirty="0" smtClean="0"/>
              <a:t>(1) </a:t>
            </a:r>
            <a:r>
              <a:rPr lang="en-US" sz="2000" dirty="0"/>
              <a:t>is nothing but the sum of the terms due </a:t>
            </a:r>
            <a:r>
              <a:rPr lang="en-US" sz="2000" dirty="0" smtClean="0"/>
              <a:t>to force-controlled </a:t>
            </a:r>
            <a:r>
              <a:rPr lang="en-US" sz="2000" dirty="0"/>
              <a:t>sources and dissipation, </a:t>
            </a:r>
            <a:r>
              <a:rPr lang="en-US" sz="2000" dirty="0" err="1"/>
              <a:t>i.e</a:t>
            </a:r>
            <a:r>
              <a:rPr lang="en-US" sz="2000" dirty="0"/>
              <a:t>,</a:t>
            </a:r>
            <a:endParaRPr lang="it-IT" sz="2000" dirty="0"/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24462"/>
              </p:ext>
            </p:extLst>
          </p:nvPr>
        </p:nvGraphicFramePr>
        <p:xfrm>
          <a:off x="3268332" y="2424443"/>
          <a:ext cx="2264630" cy="747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7" name="Equation" r:id="rId3" imgW="1269720" imgH="419040" progId="Equation.DSMT4">
                  <p:embed/>
                </p:oleObj>
              </mc:Choice>
              <mc:Fallback>
                <p:oleObj name="Equation" r:id="rId3" imgW="12697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68332" y="2424443"/>
                        <a:ext cx="2264630" cy="747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9"/>
          <p:cNvSpPr/>
          <p:nvPr/>
        </p:nvSpPr>
        <p:spPr>
          <a:xfrm>
            <a:off x="430424" y="3176972"/>
            <a:ext cx="5692584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Therefore, the Lagrange equations take the form</a:t>
            </a:r>
            <a:endParaRPr lang="it-IT" sz="2000" dirty="0"/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324405"/>
              </p:ext>
            </p:extLst>
          </p:nvPr>
        </p:nvGraphicFramePr>
        <p:xfrm>
          <a:off x="2159732" y="3673968"/>
          <a:ext cx="5068755" cy="1048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8" name="Equation" r:id="rId5" imgW="2946240" imgH="609480" progId="Equation.DSMT4">
                  <p:embed/>
                </p:oleObj>
              </mc:Choice>
              <mc:Fallback>
                <p:oleObj name="Equation" r:id="rId5" imgW="294624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59732" y="3673968"/>
                        <a:ext cx="5068755" cy="1048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ttangolo 12"/>
          <p:cNvSpPr/>
          <p:nvPr/>
        </p:nvSpPr>
        <p:spPr>
          <a:xfrm>
            <a:off x="547936" y="644352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In summary, then, the Lagrange equation for single-</a:t>
            </a:r>
            <a:r>
              <a:rPr lang="en-US" sz="2000" dirty="0" err="1"/>
              <a:t>dof</a:t>
            </a:r>
            <a:r>
              <a:rPr lang="en-US" sz="2000" dirty="0"/>
              <a:t> systems takes the form</a:t>
            </a:r>
            <a:endParaRPr lang="it-IT" sz="2000" dirty="0"/>
          </a:p>
        </p:txBody>
      </p:sp>
      <p:sp>
        <p:nvSpPr>
          <p:cNvPr id="14" name="Rettangolo 13"/>
          <p:cNvSpPr/>
          <p:nvPr/>
        </p:nvSpPr>
        <p:spPr>
          <a:xfrm>
            <a:off x="287016" y="4797152"/>
            <a:ext cx="91179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In </a:t>
            </a:r>
            <a:r>
              <a:rPr lang="en-US" sz="2000" dirty="0" smtClean="0"/>
              <a:t>summary, the </a:t>
            </a:r>
            <a:r>
              <a:rPr lang="en-US" sz="2000" dirty="0"/>
              <a:t>Lagrange equation for single-</a:t>
            </a:r>
            <a:r>
              <a:rPr lang="en-US" sz="2000" dirty="0" err="1"/>
              <a:t>dof</a:t>
            </a:r>
            <a:r>
              <a:rPr lang="en-US" sz="2000" dirty="0"/>
              <a:t> systems takes the form</a:t>
            </a:r>
            <a:endParaRPr lang="it-IT" sz="2000" dirty="0"/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577508"/>
              </p:ext>
            </p:extLst>
          </p:nvPr>
        </p:nvGraphicFramePr>
        <p:xfrm>
          <a:off x="2593820" y="5351150"/>
          <a:ext cx="4090987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9" name="Equation" r:id="rId7" imgW="1726920" imgH="253800" progId="Equation.DSMT4">
                  <p:embed/>
                </p:oleObj>
              </mc:Choice>
              <mc:Fallback>
                <p:oleObj name="Equation" r:id="rId7" imgW="1726920" imgH="253800" progId="Equation.DSMT4">
                  <p:embed/>
                  <p:pic>
                    <p:nvPicPr>
                      <p:cNvPr id="0" name="Ogget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820" y="5351150"/>
                        <a:ext cx="4090987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3879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1540" y="1016732"/>
            <a:ext cx="8229600" cy="5112568"/>
          </a:xfrm>
        </p:spPr>
        <p:txBody>
          <a:bodyPr/>
          <a:lstStyle/>
          <a:p>
            <a:pPr marL="0" indent="0" algn="just">
              <a:buNone/>
            </a:pPr>
            <a:r>
              <a:rPr lang="en-US" sz="1800" dirty="0" smtClean="0"/>
              <a:t>the </a:t>
            </a:r>
            <a:r>
              <a:rPr lang="en-US" sz="1800" dirty="0"/>
              <a:t>governing model is a second-order ordinary differential equation in </a:t>
            </a:r>
            <a:r>
              <a:rPr lang="en-US" sz="1800" dirty="0" smtClean="0"/>
              <a:t>the generalized </a:t>
            </a:r>
            <a:r>
              <a:rPr lang="en-US" sz="1800" dirty="0"/>
              <a:t>coordinate </a:t>
            </a:r>
            <a:r>
              <a:rPr lang="en-US" sz="1800" i="1" dirty="0"/>
              <a:t>q</a:t>
            </a:r>
            <a:r>
              <a:rPr lang="en-US" sz="1800" dirty="0"/>
              <a:t>. </a:t>
            </a:r>
            <a:endParaRPr lang="en-US" sz="1800" dirty="0" smtClean="0"/>
          </a:p>
          <a:p>
            <a:pPr marL="0" indent="0" algn="just">
              <a:buNone/>
            </a:pPr>
            <a:r>
              <a:rPr lang="en-US" sz="1800" dirty="0" smtClean="0"/>
              <a:t>In </a:t>
            </a:r>
            <a:r>
              <a:rPr lang="en-US" sz="1800" dirty="0"/>
              <a:t>this equation, the configuration-dependent </a:t>
            </a:r>
            <a:r>
              <a:rPr lang="en-US" sz="1800" dirty="0" smtClean="0"/>
              <a:t>coefficient  </a:t>
            </a:r>
            <a:r>
              <a:rPr lang="en-US" sz="1800" i="1" dirty="0" smtClean="0"/>
              <a:t>m</a:t>
            </a:r>
            <a:r>
              <a:rPr lang="en-US" sz="1800" dirty="0" smtClean="0"/>
              <a:t>(</a:t>
            </a:r>
            <a:r>
              <a:rPr lang="en-US" sz="1800" i="1" dirty="0" smtClean="0"/>
              <a:t>q</a:t>
            </a:r>
            <a:r>
              <a:rPr lang="en-US" sz="1800" dirty="0"/>
              <a:t>), the generalized mass, </a:t>
            </a:r>
            <a:r>
              <a:rPr lang="en-US" sz="1800" dirty="0" smtClean="0"/>
              <a:t>while </a:t>
            </a:r>
            <a:r>
              <a:rPr lang="en-US" sz="1800" dirty="0"/>
              <a:t>the </a:t>
            </a:r>
            <a:r>
              <a:rPr lang="en-US" sz="1800" dirty="0" smtClean="0"/>
              <a:t>second term </a:t>
            </a:r>
            <a:r>
              <a:rPr lang="en-US" sz="1800" dirty="0"/>
              <a:t>of the left-hand side, </a:t>
            </a:r>
            <a:endParaRPr lang="en-US" sz="1800" dirty="0" smtClean="0"/>
          </a:p>
          <a:p>
            <a:pPr marL="0" indent="0" algn="just">
              <a:buNone/>
            </a:pPr>
            <a:r>
              <a:rPr lang="en-US" sz="1800" i="1" dirty="0" smtClean="0"/>
              <a:t>h</a:t>
            </a:r>
            <a:r>
              <a:rPr lang="en-US" sz="1800" dirty="0" smtClean="0"/>
              <a:t>(</a:t>
            </a:r>
            <a:r>
              <a:rPr lang="en-US" sz="1800" i="1" dirty="0" err="1" smtClean="0"/>
              <a:t>q,</a:t>
            </a:r>
            <a:r>
              <a:rPr lang="en-US" sz="1800" dirty="0" err="1" smtClean="0"/>
              <a:t>˙</a:t>
            </a:r>
            <a:r>
              <a:rPr lang="en-US" sz="1800" i="1" dirty="0" err="1" smtClean="0"/>
              <a:t>q</a:t>
            </a:r>
            <a:r>
              <a:rPr lang="en-US" sz="1800" dirty="0"/>
              <a:t>), contains inertia forces stemming from </a:t>
            </a:r>
            <a:r>
              <a:rPr lang="en-US" sz="1800" dirty="0" err="1" smtClean="0"/>
              <a:t>Coriolis</a:t>
            </a:r>
            <a:r>
              <a:rPr lang="en-US" sz="1800" dirty="0" smtClean="0"/>
              <a:t> and </a:t>
            </a:r>
            <a:r>
              <a:rPr lang="en-US" sz="1800" dirty="0"/>
              <a:t>centrifugal accelerations. For this reason, this term is sometimes called </a:t>
            </a:r>
            <a:r>
              <a:rPr lang="en-US" sz="1800" dirty="0" smtClean="0"/>
              <a:t>the term </a:t>
            </a:r>
            <a:r>
              <a:rPr lang="en-US" sz="1800" dirty="0"/>
              <a:t>of </a:t>
            </a:r>
            <a:r>
              <a:rPr lang="en-US" sz="1800" i="1" dirty="0" err="1"/>
              <a:t>Coriolis</a:t>
            </a:r>
            <a:r>
              <a:rPr lang="en-US" sz="1800" i="1" dirty="0"/>
              <a:t> and centrifugal forces</a:t>
            </a:r>
            <a:r>
              <a:rPr lang="en-US" sz="1800" dirty="0"/>
              <a:t>. </a:t>
            </a:r>
            <a:endParaRPr lang="en-US" sz="1800" dirty="0" smtClean="0"/>
          </a:p>
          <a:p>
            <a:pPr marL="0" indent="0" algn="just">
              <a:buNone/>
            </a:pPr>
            <a:r>
              <a:rPr lang="en-US" sz="1800" dirty="0" smtClean="0"/>
              <a:t>The </a:t>
            </a:r>
            <a:r>
              <a:rPr lang="en-US" sz="1800" dirty="0"/>
              <a:t>right-hand side, in turn, is the </a:t>
            </a:r>
            <a:r>
              <a:rPr lang="en-US" sz="1800" dirty="0" smtClean="0"/>
              <a:t>sum of </a:t>
            </a:r>
            <a:r>
              <a:rPr lang="en-US" sz="1800" dirty="0"/>
              <a:t>four different generalized-force terms, namely, </a:t>
            </a:r>
            <a:endParaRPr lang="en-US" sz="1800" dirty="0" smtClean="0"/>
          </a:p>
          <a:p>
            <a:pPr algn="just">
              <a:buAutoNum type="arabicParenBoth"/>
            </a:pPr>
            <a:r>
              <a:rPr lang="en-US" sz="1800" dirty="0" err="1" smtClean="0"/>
              <a:t>φ</a:t>
            </a:r>
            <a:r>
              <a:rPr lang="en-US" sz="1800" i="1" dirty="0" err="1" smtClean="0"/>
              <a:t>p</a:t>
            </a:r>
            <a:r>
              <a:rPr lang="en-US" sz="1800" dirty="0" smtClean="0"/>
              <a:t>(</a:t>
            </a:r>
            <a:r>
              <a:rPr lang="en-US" sz="1800" i="1" dirty="0" smtClean="0"/>
              <a:t>q</a:t>
            </a:r>
            <a:r>
              <a:rPr lang="en-US" sz="1800" i="1" dirty="0"/>
              <a:t>, t</a:t>
            </a:r>
            <a:r>
              <a:rPr lang="en-US" sz="1800" dirty="0"/>
              <a:t>), a generalized </a:t>
            </a:r>
            <a:r>
              <a:rPr lang="en-US" sz="1800" dirty="0" smtClean="0"/>
              <a:t>force stemming </a:t>
            </a:r>
            <a:r>
              <a:rPr lang="en-US" sz="1800" dirty="0"/>
              <a:t>from the potential energy of the </a:t>
            </a:r>
            <a:r>
              <a:rPr lang="en-US" sz="1800" dirty="0" err="1"/>
              <a:t>Lagrangian</a:t>
            </a:r>
            <a:r>
              <a:rPr lang="en-US" sz="1800" dirty="0"/>
              <a:t>; </a:t>
            </a:r>
            <a:endParaRPr lang="en-US" sz="1800" dirty="0" smtClean="0"/>
          </a:p>
          <a:p>
            <a:pPr algn="just">
              <a:buAutoNum type="arabicParenBoth"/>
            </a:pPr>
            <a:r>
              <a:rPr lang="en-US" sz="1800" dirty="0" smtClean="0"/>
              <a:t>(</a:t>
            </a:r>
            <a:r>
              <a:rPr lang="en-US" sz="1800" dirty="0"/>
              <a:t>2) </a:t>
            </a:r>
            <a:r>
              <a:rPr lang="en-US" sz="1800" dirty="0" err="1"/>
              <a:t>φ</a:t>
            </a:r>
            <a:r>
              <a:rPr lang="en-US" sz="1800" i="1" dirty="0" err="1"/>
              <a:t>m</a:t>
            </a:r>
            <a:r>
              <a:rPr lang="en-US" sz="1800" dirty="0"/>
              <a:t>(</a:t>
            </a:r>
            <a:r>
              <a:rPr lang="en-US" sz="1800" i="1" dirty="0"/>
              <a:t>q, </a:t>
            </a:r>
            <a:r>
              <a:rPr lang="en-US" sz="1800" dirty="0"/>
              <a:t>˙ </a:t>
            </a:r>
            <a:r>
              <a:rPr lang="en-US" sz="1800" i="1" dirty="0"/>
              <a:t>q, t</a:t>
            </a:r>
            <a:r>
              <a:rPr lang="en-US" sz="1800" dirty="0"/>
              <a:t>), a </a:t>
            </a:r>
            <a:r>
              <a:rPr lang="en-US" sz="1800" dirty="0" smtClean="0"/>
              <a:t>generalized force </a:t>
            </a:r>
            <a:r>
              <a:rPr lang="en-US" sz="1800" dirty="0"/>
              <a:t>stemming from motion-controlled sources and contributed by the </a:t>
            </a:r>
            <a:r>
              <a:rPr lang="en-US" sz="1800" dirty="0" err="1" smtClean="0"/>
              <a:t>Lagrangian</a:t>
            </a:r>
            <a:r>
              <a:rPr lang="en-US" sz="1800" dirty="0" smtClean="0"/>
              <a:t> as </a:t>
            </a:r>
            <a:r>
              <a:rPr lang="en-US" sz="1800" dirty="0"/>
              <a:t>well; </a:t>
            </a:r>
          </a:p>
          <a:p>
            <a:pPr algn="just">
              <a:buAutoNum type="arabicParenBoth"/>
            </a:pPr>
            <a:r>
              <a:rPr lang="en-US" sz="1800" dirty="0" smtClean="0"/>
              <a:t>(</a:t>
            </a:r>
            <a:r>
              <a:rPr lang="en-US" sz="1800" dirty="0"/>
              <a:t>3) φ </a:t>
            </a:r>
            <a:r>
              <a:rPr lang="en-US" sz="1800" i="1" dirty="0"/>
              <a:t>f </a:t>
            </a:r>
            <a:r>
              <a:rPr lang="en-US" sz="1800" dirty="0"/>
              <a:t>(</a:t>
            </a:r>
            <a:r>
              <a:rPr lang="en-US" sz="1800" i="1" dirty="0"/>
              <a:t>q, </a:t>
            </a:r>
            <a:r>
              <a:rPr lang="en-US" sz="1800" dirty="0"/>
              <a:t>˙ </a:t>
            </a:r>
            <a:r>
              <a:rPr lang="en-US" sz="1800" i="1" dirty="0"/>
              <a:t>q, t</a:t>
            </a:r>
            <a:r>
              <a:rPr lang="en-US" sz="1800" dirty="0"/>
              <a:t>), a generalized force stemming from force-controlled sources</a:t>
            </a:r>
            <a:r>
              <a:rPr lang="en-US" sz="1800" dirty="0" smtClean="0"/>
              <a:t>, and </a:t>
            </a:r>
            <a:r>
              <a:rPr lang="en-US" sz="1800" dirty="0"/>
              <a:t>contributed by the power Π; </a:t>
            </a:r>
          </a:p>
          <a:p>
            <a:pPr algn="just">
              <a:buAutoNum type="arabicParenBoth"/>
            </a:pPr>
            <a:r>
              <a:rPr lang="en-US" sz="1800" dirty="0" smtClean="0"/>
              <a:t>(4</a:t>
            </a:r>
            <a:r>
              <a:rPr lang="en-US" sz="1800" dirty="0"/>
              <a:t>) </a:t>
            </a:r>
            <a:r>
              <a:rPr lang="en-US" sz="1800" dirty="0" err="1"/>
              <a:t>φ</a:t>
            </a:r>
            <a:r>
              <a:rPr lang="en-US" sz="1800" i="1" dirty="0" err="1"/>
              <a:t>d</a:t>
            </a:r>
            <a:r>
              <a:rPr lang="en-US" sz="1800" i="1" dirty="0"/>
              <a:t> </a:t>
            </a:r>
            <a:r>
              <a:rPr lang="en-US" sz="1800" dirty="0"/>
              <a:t>(</a:t>
            </a:r>
            <a:r>
              <a:rPr lang="en-US" sz="1800" i="1" dirty="0"/>
              <a:t>q, </a:t>
            </a:r>
            <a:r>
              <a:rPr lang="en-US" sz="1800" dirty="0"/>
              <a:t>˙ </a:t>
            </a:r>
            <a:r>
              <a:rPr lang="en-US" sz="1800" i="1" dirty="0"/>
              <a:t>q, t</a:t>
            </a:r>
            <a:r>
              <a:rPr lang="en-US" sz="1800" dirty="0"/>
              <a:t>), a generalized force of </a:t>
            </a:r>
            <a:r>
              <a:rPr lang="en-US" sz="1800" dirty="0" smtClean="0"/>
              <a:t>dissipative forces</a:t>
            </a:r>
            <a:r>
              <a:rPr lang="en-US" sz="1800" dirty="0"/>
              <a:t>, stemming from the dissipation function Δ.</a:t>
            </a:r>
            <a:endParaRPr lang="it-IT" sz="1800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664300"/>
              </p:ext>
            </p:extLst>
          </p:nvPr>
        </p:nvGraphicFramePr>
        <p:xfrm>
          <a:off x="2303748" y="332656"/>
          <a:ext cx="4090988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9" name="Equation" r:id="rId3" imgW="1726451" imgH="253890" progId="Equation.DSMT4">
                  <p:embed/>
                </p:oleObj>
              </mc:Choice>
              <mc:Fallback>
                <p:oleObj name="Equation" r:id="rId3" imgW="1726451" imgH="253890" progId="Equation.DSMT4">
                  <p:embed/>
                  <p:pic>
                    <p:nvPicPr>
                      <p:cNvPr id="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748" y="332656"/>
                        <a:ext cx="4090988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4790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403933" y="224644"/>
            <a:ext cx="8172908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/>
              <a:t>Example 1.6.4 </a:t>
            </a:r>
            <a:r>
              <a:rPr lang="en-US" sz="2000" i="1" dirty="0" smtClean="0"/>
              <a:t>from Dynamics Response … by J. Angeles</a:t>
            </a:r>
          </a:p>
          <a:p>
            <a:pPr algn="ctr"/>
            <a:r>
              <a:rPr lang="en-US" sz="3200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 Locomotive Wheel Array </a:t>
            </a:r>
          </a:p>
          <a:p>
            <a:pPr algn="just"/>
            <a:endParaRPr lang="en-US" sz="2000" i="1" dirty="0"/>
          </a:p>
          <a:p>
            <a:pPr algn="just"/>
            <a:endParaRPr lang="en-US" sz="2000" i="1" dirty="0" smtClean="0"/>
          </a:p>
          <a:p>
            <a:pPr algn="just"/>
            <a:endParaRPr lang="en-US" sz="2000" i="1" dirty="0"/>
          </a:p>
          <a:p>
            <a:pPr algn="just"/>
            <a:endParaRPr lang="en-US" sz="2000" i="1" dirty="0" smtClean="0"/>
          </a:p>
          <a:p>
            <a:pPr algn="just"/>
            <a:endParaRPr lang="en-US" sz="2000" i="1" dirty="0"/>
          </a:p>
          <a:p>
            <a:pPr algn="just"/>
            <a:r>
              <a:rPr lang="en-US" sz="1400" dirty="0" smtClean="0"/>
              <a:t>Derive </a:t>
            </a:r>
            <a:r>
              <a:rPr lang="en-US" sz="1400" dirty="0"/>
              <a:t>the Lagrange equation of </a:t>
            </a:r>
            <a:r>
              <a:rPr lang="en-US" sz="1400" dirty="0" smtClean="0"/>
              <a:t>the system </a:t>
            </a:r>
            <a:r>
              <a:rPr lang="en-US" sz="1400" dirty="0"/>
              <a:t>shown in </a:t>
            </a:r>
            <a:r>
              <a:rPr lang="en-US" sz="1400" dirty="0" smtClean="0"/>
              <a:t>Fig. </a:t>
            </a:r>
            <a:r>
              <a:rPr lang="en-US" sz="1400" dirty="0"/>
              <a:t>This system consists of two identical wheels of mass </a:t>
            </a:r>
            <a:r>
              <a:rPr lang="en-US" sz="1400" i="1" dirty="0" smtClean="0"/>
              <a:t>m </a:t>
            </a:r>
            <a:r>
              <a:rPr lang="en-US" sz="1400" dirty="0" smtClean="0"/>
              <a:t>and </a:t>
            </a:r>
            <a:r>
              <a:rPr lang="en-US" sz="1400" dirty="0"/>
              <a:t>radius </a:t>
            </a:r>
            <a:r>
              <a:rPr lang="en-US" sz="1400" i="1" dirty="0"/>
              <a:t>a </a:t>
            </a:r>
            <a:r>
              <a:rPr lang="en-US" sz="1400" dirty="0"/>
              <a:t>that can be modeled as uniform disks. Furthermore, the two </a:t>
            </a:r>
            <a:r>
              <a:rPr lang="en-US" sz="1400" dirty="0" smtClean="0"/>
              <a:t>wheels are </a:t>
            </a:r>
            <a:r>
              <a:rPr lang="en-US" sz="1400" dirty="0"/>
              <a:t>coupled by a slender, uniform, rigid bar of mass </a:t>
            </a:r>
            <a:r>
              <a:rPr lang="en-US" sz="1400" i="1" dirty="0"/>
              <a:t>M </a:t>
            </a:r>
            <a:r>
              <a:rPr lang="en-US" sz="1400" dirty="0"/>
              <a:t>and length </a:t>
            </a:r>
            <a:r>
              <a:rPr lang="en-US" sz="1400" i="1" dirty="0"/>
              <a:t>l</a:t>
            </a:r>
            <a:r>
              <a:rPr lang="en-US" sz="1400" dirty="0"/>
              <a:t>, pinned to </a:t>
            </a:r>
            <a:r>
              <a:rPr lang="en-US" sz="1400" dirty="0" smtClean="0"/>
              <a:t>the wheels </a:t>
            </a:r>
            <a:r>
              <a:rPr lang="en-US" sz="1400" dirty="0"/>
              <a:t>at points a distance </a:t>
            </a:r>
            <a:r>
              <a:rPr lang="en-US" sz="1400" i="1" dirty="0"/>
              <a:t>b </a:t>
            </a:r>
            <a:r>
              <a:rPr lang="en-US" sz="1400" dirty="0"/>
              <a:t>from the wheel centers. We can safely assume that </a:t>
            </a:r>
            <a:r>
              <a:rPr lang="en-US" sz="1400" dirty="0" smtClean="0"/>
              <a:t>the wheels </a:t>
            </a:r>
            <a:r>
              <a:rPr lang="en-US" sz="1400" dirty="0"/>
              <a:t>roll without slipping on the horizontal rail and that the only </a:t>
            </a:r>
            <a:r>
              <a:rPr lang="en-US" sz="1400" dirty="0" err="1" smtClean="0"/>
              <a:t>nonnegligible</a:t>
            </a:r>
            <a:r>
              <a:rPr lang="en-US" sz="1400" dirty="0" smtClean="0"/>
              <a:t> </a:t>
            </a:r>
            <a:r>
              <a:rPr lang="en-US" sz="1400" dirty="0"/>
              <a:t>dissipative effects arise from the lubricant at the bar-wheel pins. These pins </a:t>
            </a:r>
            <a:r>
              <a:rPr lang="en-US" sz="1400" dirty="0" smtClean="0"/>
              <a:t>produce dissipative </a:t>
            </a:r>
            <a:r>
              <a:rPr lang="en-US" sz="1400" dirty="0"/>
              <a:t>moments proportional to the </a:t>
            </a:r>
            <a:r>
              <a:rPr lang="en-US" sz="1400" i="1" dirty="0"/>
              <a:t>relative angular velocity </a:t>
            </a:r>
            <a:r>
              <a:rPr lang="en-US" sz="1400" dirty="0"/>
              <a:t>of the bar </a:t>
            </a:r>
            <a:r>
              <a:rPr lang="en-US" sz="1400" dirty="0" smtClean="0"/>
              <a:t>with </a:t>
            </a:r>
            <a:r>
              <a:rPr lang="it-IT" sz="1400" dirty="0" err="1" smtClean="0"/>
              <a:t>respect</a:t>
            </a:r>
            <a:r>
              <a:rPr lang="it-IT" sz="1400" dirty="0" smtClean="0"/>
              <a:t> </a:t>
            </a:r>
            <a:r>
              <a:rPr lang="it-IT" sz="1400" dirty="0"/>
              <a:t>to </a:t>
            </a:r>
            <a:r>
              <a:rPr lang="it-IT" sz="1400" dirty="0" err="1"/>
              <a:t>each</a:t>
            </a:r>
            <a:r>
              <a:rPr lang="it-IT" sz="1400" dirty="0"/>
              <a:t> </a:t>
            </a:r>
            <a:r>
              <a:rPr lang="it-IT" sz="1400" dirty="0" err="1"/>
              <a:t>wheel</a:t>
            </a:r>
            <a:r>
              <a:rPr lang="it-IT" sz="1400" dirty="0"/>
              <a:t>.</a:t>
            </a:r>
          </a:p>
          <a:p>
            <a:pPr algn="just"/>
            <a:endParaRPr lang="en-US" sz="2000" dirty="0"/>
          </a:p>
          <a:p>
            <a:endParaRPr lang="it-IT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5" t="23150" r="27508" b="47635"/>
          <a:stretch/>
        </p:blipFill>
        <p:spPr bwMode="auto">
          <a:xfrm>
            <a:off x="935596" y="1340769"/>
            <a:ext cx="7020780" cy="250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566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07288" cy="1139825"/>
          </a:xfrm>
        </p:spPr>
        <p:txBody>
          <a:bodyPr/>
          <a:lstStyle/>
          <a:p>
            <a:r>
              <a:rPr lang="en-US" sz="3200" i="1" dirty="0">
                <a:solidFill>
                  <a:srgbClr val="FF0000"/>
                </a:solidFill>
              </a:rPr>
              <a:t>A Locomotive Wheel Array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5" t="23150" r="27508" b="47635"/>
          <a:stretch/>
        </p:blipFill>
        <p:spPr bwMode="auto">
          <a:xfrm>
            <a:off x="5396461" y="277813"/>
            <a:ext cx="3290339" cy="117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457200" y="1520788"/>
            <a:ext cx="78853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 smtClean="0"/>
              <a:t>Solution</a:t>
            </a:r>
            <a:r>
              <a:rPr lang="en-US" sz="2000" b="1" i="1" dirty="0"/>
              <a:t>: </a:t>
            </a:r>
            <a:r>
              <a:rPr lang="en-US" sz="2000" dirty="0"/>
              <a:t>Under the no-slip assumption, it is clear that a single </a:t>
            </a:r>
            <a:r>
              <a:rPr lang="en-US" sz="2000" dirty="0" smtClean="0"/>
              <a:t>generalized coordinate</a:t>
            </a:r>
            <a:r>
              <a:rPr lang="en-US" sz="2000" dirty="0"/>
              <a:t>, such as θ , suffices to describe </a:t>
            </a:r>
            <a:r>
              <a:rPr lang="en-US" sz="2000" dirty="0" smtClean="0"/>
              <a:t>the configuration </a:t>
            </a:r>
            <a:r>
              <a:rPr lang="en-US" sz="2000" dirty="0"/>
              <a:t>of the entire </a:t>
            </a:r>
            <a:r>
              <a:rPr lang="en-US" sz="2000" dirty="0" smtClean="0"/>
              <a:t>system at </a:t>
            </a:r>
            <a:r>
              <a:rPr lang="en-US" sz="2000" dirty="0"/>
              <a:t>any instant. The system thus has a </a:t>
            </a:r>
            <a:r>
              <a:rPr lang="en-US" sz="2000" dirty="0" err="1"/>
              <a:t>dof</a:t>
            </a:r>
            <a:r>
              <a:rPr lang="en-US" sz="2000" dirty="0"/>
              <a:t> = 1. </a:t>
            </a:r>
            <a:endParaRPr lang="en-US" sz="2000" dirty="0" smtClean="0"/>
          </a:p>
          <a:p>
            <a:pPr algn="just"/>
            <a:r>
              <a:rPr lang="en-US" sz="2000" dirty="0" smtClean="0"/>
              <a:t>We introduce </a:t>
            </a:r>
            <a:r>
              <a:rPr lang="en-US" sz="2000" dirty="0"/>
              <a:t>the </a:t>
            </a:r>
            <a:r>
              <a:rPr lang="en-US" sz="2000" i="1" dirty="0" smtClean="0"/>
              <a:t>seven-step </a:t>
            </a:r>
            <a:r>
              <a:rPr lang="en-US" sz="2000" dirty="0" smtClean="0"/>
              <a:t>procedure </a:t>
            </a:r>
            <a:r>
              <a:rPr lang="en-US" sz="2000" dirty="0"/>
              <a:t>to derive the mathematical model sought:</a:t>
            </a:r>
            <a:endParaRPr lang="it-IT" sz="2000" dirty="0"/>
          </a:p>
        </p:txBody>
      </p:sp>
      <p:sp>
        <p:nvSpPr>
          <p:cNvPr id="2" name="Rettangolo 1"/>
          <p:cNvSpPr/>
          <p:nvPr/>
        </p:nvSpPr>
        <p:spPr>
          <a:xfrm>
            <a:off x="1331640" y="4293096"/>
            <a:ext cx="2736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it-IT" b="1" dirty="0" err="1" smtClean="0"/>
              <a:t>Kinematics</a:t>
            </a:r>
            <a:endParaRPr lang="it-IT" b="1" dirty="0" smtClean="0"/>
          </a:p>
          <a:p>
            <a:pPr marL="342900" indent="-342900">
              <a:buAutoNum type="arabicPeriod"/>
            </a:pPr>
            <a:r>
              <a:rPr lang="it-IT" b="1" dirty="0" err="1" smtClean="0"/>
              <a:t>Kinetic</a:t>
            </a:r>
            <a:r>
              <a:rPr lang="it-IT" b="1" dirty="0" smtClean="0"/>
              <a:t> </a:t>
            </a:r>
            <a:r>
              <a:rPr lang="it-IT" b="1" dirty="0" err="1" smtClean="0"/>
              <a:t>energy</a:t>
            </a:r>
            <a:endParaRPr lang="it-IT" b="1" dirty="0" smtClean="0"/>
          </a:p>
          <a:p>
            <a:pPr marL="342900" indent="-342900">
              <a:buAutoNum type="arabicPeriod"/>
            </a:pPr>
            <a:r>
              <a:rPr lang="it-IT" b="1" dirty="0" err="1" smtClean="0"/>
              <a:t>Potential</a:t>
            </a:r>
            <a:r>
              <a:rPr lang="it-IT" b="1" dirty="0" smtClean="0"/>
              <a:t> </a:t>
            </a:r>
            <a:r>
              <a:rPr lang="it-IT" b="1" dirty="0" err="1" smtClean="0"/>
              <a:t>energy</a:t>
            </a:r>
            <a:endParaRPr lang="it-IT" b="1" dirty="0" smtClean="0"/>
          </a:p>
          <a:p>
            <a:pPr marL="342900" indent="-342900">
              <a:buAutoNum type="arabicPeriod"/>
            </a:pPr>
            <a:r>
              <a:rPr lang="it-IT" b="1" dirty="0" err="1" smtClean="0"/>
              <a:t>Lagrangian</a:t>
            </a:r>
            <a:endParaRPr lang="it-IT" b="1" dirty="0" smtClean="0"/>
          </a:p>
          <a:p>
            <a:pPr marL="342900" indent="-342900">
              <a:buAutoNum type="arabicPeriod"/>
            </a:pPr>
            <a:r>
              <a:rPr lang="it-IT" b="1" dirty="0" err="1" smtClean="0"/>
              <a:t>Power</a:t>
            </a:r>
            <a:r>
              <a:rPr lang="it-IT" b="1" dirty="0" smtClean="0"/>
              <a:t> </a:t>
            </a:r>
            <a:r>
              <a:rPr lang="it-IT" b="1" dirty="0" err="1" smtClean="0"/>
              <a:t>supplied</a:t>
            </a:r>
            <a:endParaRPr lang="it-IT" b="1" dirty="0"/>
          </a:p>
        </p:txBody>
      </p:sp>
      <p:sp>
        <p:nvSpPr>
          <p:cNvPr id="9" name="Rettangolo 8"/>
          <p:cNvSpPr/>
          <p:nvPr/>
        </p:nvSpPr>
        <p:spPr>
          <a:xfrm>
            <a:off x="4883696" y="4308780"/>
            <a:ext cx="3072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6"/>
            </a:pPr>
            <a:r>
              <a:rPr lang="it-IT" b="1" dirty="0" err="1" smtClean="0"/>
              <a:t>Power</a:t>
            </a:r>
            <a:r>
              <a:rPr lang="it-IT" b="1" dirty="0" smtClean="0"/>
              <a:t> </a:t>
            </a:r>
            <a:r>
              <a:rPr lang="it-IT" b="1" dirty="0" err="1" smtClean="0"/>
              <a:t>dissipation</a:t>
            </a:r>
            <a:endParaRPr lang="it-IT" b="1" dirty="0" smtClean="0"/>
          </a:p>
          <a:p>
            <a:r>
              <a:rPr lang="it-IT" b="1" dirty="0" smtClean="0"/>
              <a:t>7.   </a:t>
            </a:r>
            <a:r>
              <a:rPr lang="it-IT" b="1" dirty="0" err="1" smtClean="0"/>
              <a:t>Lagrance</a:t>
            </a:r>
            <a:r>
              <a:rPr lang="it-IT" b="1" dirty="0" smtClean="0"/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250486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593854"/>
              </p:ext>
            </p:extLst>
          </p:nvPr>
        </p:nvGraphicFramePr>
        <p:xfrm>
          <a:off x="5207845" y="2771796"/>
          <a:ext cx="2690710" cy="746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8" name="Equation" r:id="rId3" imgW="825500" imgH="228600" progId="Equation.DSMT4">
                  <p:embed/>
                </p:oleObj>
              </mc:Choice>
              <mc:Fallback>
                <p:oleObj name="Equation" r:id="rId3" imgW="825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845" y="2771796"/>
                        <a:ext cx="2690710" cy="7463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846687"/>
              </p:ext>
            </p:extLst>
          </p:nvPr>
        </p:nvGraphicFramePr>
        <p:xfrm>
          <a:off x="5220072" y="4437112"/>
          <a:ext cx="2484276" cy="709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9" name="Equation" r:id="rId5" imgW="800100" imgH="228600" progId="Equation.DSMT4">
                  <p:embed/>
                </p:oleObj>
              </mc:Choice>
              <mc:Fallback>
                <p:oleObj name="Equation" r:id="rId5" imgW="800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4437112"/>
                        <a:ext cx="2484276" cy="7097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1"/>
          <p:cNvSpPr/>
          <p:nvPr/>
        </p:nvSpPr>
        <p:spPr>
          <a:xfrm>
            <a:off x="541360" y="1323378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it-IT" b="1" dirty="0" err="1" smtClean="0"/>
              <a:t>Kinematics</a:t>
            </a:r>
            <a:r>
              <a:rPr lang="it-IT" dirty="0" smtClean="0"/>
              <a:t>.</a:t>
            </a:r>
          </a:p>
          <a:p>
            <a:pPr algn="just"/>
            <a:r>
              <a:rPr lang="en-US" sz="2000" dirty="0" smtClean="0"/>
              <a:t> </a:t>
            </a:r>
            <a:r>
              <a:rPr lang="en-US" sz="2000" dirty="0"/>
              <a:t>if we denote by </a:t>
            </a:r>
            <a:r>
              <a:rPr lang="en-US" sz="2000" i="1" dirty="0"/>
              <a:t>P </a:t>
            </a:r>
            <a:r>
              <a:rPr lang="en-US" sz="2000" dirty="0"/>
              <a:t>the center of the pin connecting the wheel 1 with the </a:t>
            </a:r>
            <a:r>
              <a:rPr lang="it-IT" sz="2000" dirty="0" err="1"/>
              <a:t>coupler</a:t>
            </a:r>
            <a:r>
              <a:rPr lang="it-IT" sz="2000" dirty="0"/>
              <a:t> bar, </a:t>
            </a:r>
            <a:r>
              <a:rPr lang="it-IT" sz="2000" dirty="0" err="1"/>
              <a:t>we</a:t>
            </a:r>
            <a:r>
              <a:rPr lang="it-IT" sz="2000" dirty="0"/>
              <a:t> </a:t>
            </a:r>
            <a:r>
              <a:rPr lang="it-IT" sz="2000" dirty="0" err="1"/>
              <a:t>have</a:t>
            </a:r>
            <a:endParaRPr lang="it-IT" sz="20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1" t="55218" r="34952" b="6756"/>
          <a:stretch/>
        </p:blipFill>
        <p:spPr bwMode="auto">
          <a:xfrm>
            <a:off x="474070" y="2731246"/>
            <a:ext cx="4140460" cy="268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432178" y="5276640"/>
                <a:ext cx="8136904" cy="583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/>
                  <a:t>where 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>
                            <a:latin typeface="Cambria Math"/>
                          </a:rPr>
                          <m:t>𝒗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2000" i="1">
                                <a:latin typeface="Cambria Math"/>
                              </a:rPr>
                              <m:t>𝑃</m:t>
                            </m:r>
                          </m:num>
                          <m:den>
                            <m:r>
                              <a:rPr lang="it-IT" sz="2000" i="1">
                                <a:latin typeface="Cambria Math"/>
                              </a:rPr>
                              <m:t>𝐶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sz="2000" dirty="0" smtClean="0"/>
                  <a:t>  denotes </a:t>
                </a:r>
                <a:r>
                  <a:rPr lang="en-US" sz="2000" dirty="0"/>
                  <a:t>the relative velocity of P with respect to C</a:t>
                </a:r>
                <a:r>
                  <a:rPr lang="en-US" sz="1400" dirty="0"/>
                  <a:t>1</a:t>
                </a:r>
                <a:r>
                  <a:rPr lang="en-US" sz="2000" dirty="0"/>
                  <a:t>, </a:t>
                </a:r>
                <a:endParaRPr lang="it-IT" dirty="0"/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78" y="5276640"/>
                <a:ext cx="8136904" cy="583750"/>
              </a:xfrm>
              <a:prstGeom prst="rect">
                <a:avLst/>
              </a:prstGeom>
              <a:blipFill rotWithShape="0">
                <a:blip r:embed="rId8"/>
                <a:stretch>
                  <a:fillRect l="-824" t="-17895" b="-894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432178" y="335895"/>
            <a:ext cx="8507288" cy="1139825"/>
          </a:xfrm>
        </p:spPr>
        <p:txBody>
          <a:bodyPr/>
          <a:lstStyle/>
          <a:p>
            <a:r>
              <a:rPr lang="en-US" sz="3200" i="1" dirty="0">
                <a:solidFill>
                  <a:srgbClr val="FF0000"/>
                </a:solidFill>
              </a:rPr>
              <a:t>A Locomotive Wheel Array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5" t="23150" r="27508" b="47635"/>
          <a:stretch/>
        </p:blipFill>
        <p:spPr bwMode="auto">
          <a:xfrm>
            <a:off x="5396461" y="277813"/>
            <a:ext cx="3290339" cy="117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5075110" y="3845265"/>
                <a:ext cx="313329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i="1" dirty="0"/>
                  <a:t>C</a:t>
                </a:r>
                <a:r>
                  <a:rPr lang="en-US" sz="1050" dirty="0"/>
                  <a:t>3</a:t>
                </a:r>
                <a:r>
                  <a:rPr lang="en-US" dirty="0"/>
                  <a:t> has a velocity identical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110" y="3845265"/>
                <a:ext cx="3133294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167" b="-657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254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395536" y="1188140"/>
                <a:ext cx="5724636" cy="606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all that we need to find</a:t>
                </a:r>
                <a:r>
                  <a:rPr lang="en-US" sz="2000" i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it-IT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 smtClean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>
                            <a:latin typeface="Cambria Math"/>
                          </a:rPr>
                          <m:t>‖</m:t>
                        </m:r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2000" i="1">
                                    <a:latin typeface="Cambria Math"/>
                                  </a:rPr>
                                  <m:t>𝑐</m:t>
                                </m:r>
                              </m:e>
                            </m:acc>
                          </m:e>
                          <m:sub>
                            <m:r>
                              <a:rPr lang="it-IT" sz="200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it-IT" sz="2000">
                            <a:latin typeface="Cambria Math"/>
                          </a:rPr>
                          <m:t>‖</m:t>
                        </m:r>
                      </m:e>
                      <m:sup>
                        <m:r>
                          <a:rPr lang="it-IT" sz="200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 </a:t>
                </a:r>
                <a:endParaRPr lang="it-IT" sz="2000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88140"/>
                <a:ext cx="5724636" cy="606063"/>
              </a:xfrm>
              <a:prstGeom prst="rect">
                <a:avLst/>
              </a:prstGeom>
              <a:blipFill rotWithShape="1">
                <a:blip r:embed="rId3"/>
                <a:stretch>
                  <a:fillRect l="-11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916942"/>
              </p:ext>
            </p:extLst>
          </p:nvPr>
        </p:nvGraphicFramePr>
        <p:xfrm>
          <a:off x="2324401" y="1794203"/>
          <a:ext cx="4800246" cy="664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4" name="Equation" r:id="rId4" imgW="2019300" imgH="279400" progId="Equation.DSMT4">
                  <p:embed/>
                </p:oleObj>
              </mc:Choice>
              <mc:Fallback>
                <p:oleObj name="Equation" r:id="rId4" imgW="2019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401" y="1794203"/>
                        <a:ext cx="4800246" cy="6647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8"/>
          <p:cNvSpPr/>
          <p:nvPr/>
        </p:nvSpPr>
        <p:spPr>
          <a:xfrm>
            <a:off x="406048" y="2543200"/>
            <a:ext cx="22349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/>
              <a:t>2. </a:t>
            </a:r>
            <a:r>
              <a:rPr lang="it-IT" sz="2000" b="1" dirty="0" err="1"/>
              <a:t>Kinetic</a:t>
            </a:r>
            <a:r>
              <a:rPr lang="it-IT" sz="2000" b="1" dirty="0"/>
              <a:t> </a:t>
            </a:r>
            <a:r>
              <a:rPr lang="it-IT" sz="2000" b="1" dirty="0" err="1"/>
              <a:t>energy</a:t>
            </a:r>
            <a:endParaRPr lang="it-I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386509" y="3200910"/>
                <a:ext cx="765627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it-IT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i="1" dirty="0" smtClean="0"/>
                  <a:t> </a:t>
                </a:r>
                <a:r>
                  <a:rPr lang="en-US" sz="2000" dirty="0" smtClean="0"/>
                  <a:t>denotes </a:t>
                </a:r>
                <a:r>
                  <a:rPr lang="en-US" sz="2000" dirty="0"/>
                  <a:t>the moment of inertia of the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m:rPr>
                        <m:sty m:val="p"/>
                      </m:rPr>
                      <a:rPr lang="en-US" sz="2000" i="0" dirty="0" err="1" smtClean="0">
                        <a:latin typeface="Cambria Math"/>
                      </a:rPr>
                      <m:t>th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body about its center of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it-IT" sz="2000" dirty="0"/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09" y="3200910"/>
                <a:ext cx="7656276" cy="1015663"/>
              </a:xfrm>
              <a:prstGeom prst="rect">
                <a:avLst/>
              </a:prstGeom>
              <a:blipFill rotWithShape="1">
                <a:blip r:embed="rId6"/>
                <a:stretch>
                  <a:fillRect l="-796" r="-478" b="-41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898765"/>
              </p:ext>
            </p:extLst>
          </p:nvPr>
        </p:nvGraphicFramePr>
        <p:xfrm>
          <a:off x="1841465" y="4286698"/>
          <a:ext cx="2247606" cy="92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5" name="Equation" r:id="rId7" imgW="952200" imgH="393480" progId="Equation.DSMT4">
                  <p:embed/>
                </p:oleObj>
              </mc:Choice>
              <mc:Fallback>
                <p:oleObj name="Equation" r:id="rId7" imgW="952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465" y="4286698"/>
                        <a:ext cx="2247606" cy="92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736460"/>
              </p:ext>
            </p:extLst>
          </p:nvPr>
        </p:nvGraphicFramePr>
        <p:xfrm>
          <a:off x="4968044" y="4293096"/>
          <a:ext cx="163353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6" name="Equation" r:id="rId9" imgW="736560" imgH="393480" progId="Equation.DSMT4">
                  <p:embed/>
                </p:oleObj>
              </mc:Choice>
              <mc:Fallback>
                <p:oleObj name="Equation" r:id="rId9" imgW="736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044" y="4293096"/>
                        <a:ext cx="1633538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/>
              <p:cNvSpPr/>
              <p:nvPr/>
            </p:nvSpPr>
            <p:spPr>
              <a:xfrm>
                <a:off x="395536" y="5229200"/>
                <a:ext cx="8657976" cy="958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As a matter of fact,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it-IT" sz="200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it-IT" sz="2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will not be needed because body 3 undergoes a pure</a:t>
                </a:r>
              </a:p>
              <a:p>
                <a:r>
                  <a:rPr lang="it-IT" sz="2000" dirty="0" err="1"/>
                  <a:t>translation</a:t>
                </a:r>
                <a:r>
                  <a:rPr lang="it-IT" dirty="0"/>
                  <a:t>.</a:t>
                </a:r>
              </a:p>
            </p:txBody>
          </p:sp>
        </mc:Choice>
        <mc:Fallback xmlns="">
          <p:sp>
            <p:nvSpPr>
              <p:cNvPr id="14" name="Rettango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229200"/>
                <a:ext cx="8657976" cy="958660"/>
              </a:xfrm>
              <a:prstGeom prst="rect">
                <a:avLst/>
              </a:prstGeom>
              <a:blipFill rotWithShape="1">
                <a:blip r:embed="rId11"/>
                <a:stretch>
                  <a:fillRect l="-775" r="-211" b="-1082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07288" cy="1139825"/>
          </a:xfrm>
        </p:spPr>
        <p:txBody>
          <a:bodyPr/>
          <a:lstStyle/>
          <a:p>
            <a:r>
              <a:rPr lang="en-US" sz="3200" i="1" dirty="0">
                <a:solidFill>
                  <a:srgbClr val="FF0000"/>
                </a:solidFill>
              </a:rPr>
              <a:t>A Locomotive Wheel Array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5" t="23150" r="27508" b="47635"/>
          <a:stretch/>
        </p:blipFill>
        <p:spPr bwMode="auto">
          <a:xfrm>
            <a:off x="5396461" y="277813"/>
            <a:ext cx="3290339" cy="117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957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931071"/>
              </p:ext>
            </p:extLst>
          </p:nvPr>
        </p:nvGraphicFramePr>
        <p:xfrm>
          <a:off x="1727684" y="1700808"/>
          <a:ext cx="5498091" cy="883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8" name="Equation" r:id="rId3" imgW="3009600" imgH="482400" progId="Equation.DSMT4">
                  <p:embed/>
                </p:oleObj>
              </mc:Choice>
              <mc:Fallback>
                <p:oleObj name="Equation" r:id="rId3" imgW="3009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684" y="1700808"/>
                        <a:ext cx="5498091" cy="8832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720230"/>
              </p:ext>
            </p:extLst>
          </p:nvPr>
        </p:nvGraphicFramePr>
        <p:xfrm>
          <a:off x="2627784" y="2611599"/>
          <a:ext cx="4581351" cy="897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9" name="Equation" r:id="rId5" imgW="2006280" imgH="393480" progId="Equation.DSMT4">
                  <p:embed/>
                </p:oleObj>
              </mc:Choice>
              <mc:Fallback>
                <p:oleObj name="Equation" r:id="rId5" imgW="2006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611599"/>
                        <a:ext cx="4581351" cy="8978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/>
          <p:cNvSpPr/>
          <p:nvPr/>
        </p:nvSpPr>
        <p:spPr>
          <a:xfrm>
            <a:off x="846245" y="3429000"/>
            <a:ext cx="11400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err="1"/>
              <a:t>whence</a:t>
            </a:r>
            <a:r>
              <a:rPr lang="it-IT" sz="2000" dirty="0"/>
              <a:t>,</a:t>
            </a: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844855"/>
              </p:ext>
            </p:extLst>
          </p:nvPr>
        </p:nvGraphicFramePr>
        <p:xfrm>
          <a:off x="1691680" y="4041068"/>
          <a:ext cx="5976664" cy="982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0" name="Equation" r:id="rId7" imgW="2628720" imgH="431640" progId="Equation.DSMT4">
                  <p:embed/>
                </p:oleObj>
              </mc:Choice>
              <mc:Fallback>
                <p:oleObj name="Equation" r:id="rId7" imgW="2628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041068"/>
                        <a:ext cx="5976664" cy="982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07288" cy="1139825"/>
          </a:xfrm>
        </p:spPr>
        <p:txBody>
          <a:bodyPr/>
          <a:lstStyle/>
          <a:p>
            <a:r>
              <a:rPr lang="en-US" sz="3200" i="1" dirty="0">
                <a:solidFill>
                  <a:srgbClr val="FF0000"/>
                </a:solidFill>
              </a:rPr>
              <a:t>A Locomotive Wheel Array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5" t="23150" r="27508" b="47635"/>
          <a:stretch/>
        </p:blipFill>
        <p:spPr bwMode="auto">
          <a:xfrm>
            <a:off x="5396461" y="277813"/>
            <a:ext cx="3290339" cy="117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579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457200" y="1298082"/>
            <a:ext cx="8064896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3. Potential energy. </a:t>
            </a:r>
            <a:endParaRPr lang="en-US" sz="2000" b="1" dirty="0" smtClean="0"/>
          </a:p>
          <a:p>
            <a:r>
              <a:rPr lang="en-US" sz="2000" dirty="0" smtClean="0"/>
              <a:t>We </a:t>
            </a:r>
            <a:r>
              <a:rPr lang="en-US" sz="2000" dirty="0"/>
              <a:t>note that the sole source of potential energy is gravity.</a:t>
            </a:r>
            <a:endParaRPr lang="it-IT" sz="2000" dirty="0"/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3415"/>
              </p:ext>
            </p:extLst>
          </p:nvPr>
        </p:nvGraphicFramePr>
        <p:xfrm>
          <a:off x="3110025" y="2319726"/>
          <a:ext cx="2293245" cy="581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2" name="Equation" r:id="rId3" imgW="952200" imgH="241200" progId="Equation.DSMT4">
                  <p:embed/>
                </p:oleObj>
              </mc:Choice>
              <mc:Fallback>
                <p:oleObj name="Equation" r:id="rId3" imgW="952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0025" y="2319726"/>
                        <a:ext cx="2293245" cy="581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tangolo 10"/>
          <p:cNvSpPr/>
          <p:nvPr/>
        </p:nvSpPr>
        <p:spPr>
          <a:xfrm>
            <a:off x="493647" y="2774155"/>
            <a:ext cx="35493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4. </a:t>
            </a:r>
            <a:r>
              <a:rPr lang="en-US" sz="2000" b="1" dirty="0" err="1"/>
              <a:t>Lagrangian</a:t>
            </a:r>
            <a:r>
              <a:rPr lang="en-US" sz="2000" b="1" dirty="0"/>
              <a:t>. </a:t>
            </a:r>
            <a:endParaRPr lang="en-US" sz="2000" b="1" dirty="0" smtClean="0"/>
          </a:p>
          <a:p>
            <a:r>
              <a:rPr lang="en-US" sz="2000" dirty="0" smtClean="0"/>
              <a:t>This </a:t>
            </a:r>
            <a:r>
              <a:rPr lang="en-US" sz="2000" dirty="0"/>
              <a:t>is </a:t>
            </a:r>
            <a:r>
              <a:rPr lang="en-US" sz="2000" dirty="0" smtClean="0"/>
              <a:t>now readily </a:t>
            </a:r>
            <a:r>
              <a:rPr lang="en-US" sz="2000" dirty="0"/>
              <a:t>derived as</a:t>
            </a:r>
            <a:endParaRPr lang="it-IT" sz="2000" dirty="0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885905"/>
              </p:ext>
            </p:extLst>
          </p:nvPr>
        </p:nvGraphicFramePr>
        <p:xfrm>
          <a:off x="1151620" y="3865985"/>
          <a:ext cx="6768752" cy="756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3" name="Equation" r:id="rId5" imgW="3860640" imgH="431640" progId="Equation.DSMT4">
                  <p:embed/>
                </p:oleObj>
              </mc:Choice>
              <mc:Fallback>
                <p:oleObj name="Equation" r:id="rId5" imgW="38606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1620" y="3865985"/>
                        <a:ext cx="6768752" cy="7565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/>
              <p:cNvSpPr/>
              <p:nvPr/>
            </p:nvSpPr>
            <p:spPr>
              <a:xfrm>
                <a:off x="493647" y="4616823"/>
                <a:ext cx="7776864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5. </a:t>
                </a:r>
                <a:r>
                  <a:rPr lang="en-US" sz="2000" b="1" dirty="0"/>
                  <a:t>Power supplied</a:t>
                </a:r>
                <a:r>
                  <a:rPr lang="en-US" sz="2000" dirty="0"/>
                  <a:t>. </a:t>
                </a:r>
                <a:endParaRPr lang="en-US" sz="2000" dirty="0" smtClean="0"/>
              </a:p>
              <a:p>
                <a:pPr algn="just"/>
                <a:r>
                  <a:rPr lang="en-US" sz="2000" dirty="0" smtClean="0"/>
                  <a:t>Apparently</a:t>
                </a:r>
                <a:r>
                  <a:rPr lang="en-US" sz="2000" dirty="0"/>
                  <a:t>, the system is not subjected to any force-controlled</a:t>
                </a:r>
              </a:p>
              <a:p>
                <a:pPr algn="just"/>
                <a:r>
                  <a:rPr lang="en-US" sz="2000" dirty="0"/>
                  <a:t>source, and hence,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/>
                      </a:rPr>
                      <m:t>𝛱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= 0</a:t>
                </a:r>
                <a:r>
                  <a:rPr lang="en-US" dirty="0"/>
                  <a:t>.</a:t>
                </a:r>
                <a:endParaRPr lang="it-IT" dirty="0"/>
              </a:p>
            </p:txBody>
          </p:sp>
        </mc:Choice>
        <mc:Fallback xmlns="">
          <p:sp>
            <p:nvSpPr>
              <p:cNvPr id="13" name="Rettango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47" y="4616823"/>
                <a:ext cx="7776864" cy="1477328"/>
              </a:xfrm>
              <a:prstGeom prst="rect">
                <a:avLst/>
              </a:prstGeom>
              <a:blipFill rotWithShape="0">
                <a:blip r:embed="rId7"/>
                <a:stretch>
                  <a:fillRect l="-862" b="-24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084317"/>
              </p:ext>
            </p:extLst>
          </p:nvPr>
        </p:nvGraphicFramePr>
        <p:xfrm>
          <a:off x="5130800" y="2781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4" name="Equation" r:id="rId8" imgW="914400" imgH="198720" progId="Equation.DSMT4">
                  <p:embed/>
                </p:oleObj>
              </mc:Choice>
              <mc:Fallback>
                <p:oleObj name="Equation" r:id="rId8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30800" y="27813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5" t="23150" r="27508" b="47635"/>
          <a:stretch/>
        </p:blipFill>
        <p:spPr bwMode="auto">
          <a:xfrm>
            <a:off x="5396461" y="277813"/>
            <a:ext cx="3290339" cy="117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07288" cy="1139825"/>
          </a:xfrm>
        </p:spPr>
        <p:txBody>
          <a:bodyPr/>
          <a:lstStyle/>
          <a:p>
            <a:r>
              <a:rPr lang="en-US" sz="3200" i="1" dirty="0">
                <a:solidFill>
                  <a:srgbClr val="FF0000"/>
                </a:solidFill>
              </a:rPr>
              <a:t>A Locomotive Wheel Array </a:t>
            </a:r>
          </a:p>
        </p:txBody>
      </p:sp>
    </p:spTree>
    <p:extLst>
      <p:ext uri="{BB962C8B-B14F-4D97-AF65-F5344CB8AC3E}">
        <p14:creationId xmlns:p14="http://schemas.microsoft.com/office/powerpoint/2010/main" val="3628872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1483664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6. Power dissipation. </a:t>
            </a:r>
          </a:p>
          <a:p>
            <a:pPr algn="just"/>
            <a:r>
              <a:rPr lang="en-US" sz="2000" dirty="0" smtClean="0"/>
              <a:t>What </a:t>
            </a:r>
            <a:r>
              <a:rPr lang="en-US" sz="2000" dirty="0"/>
              <a:t>is important here is to find the angular velocity of the</a:t>
            </a:r>
          </a:p>
          <a:p>
            <a:pPr algn="just"/>
            <a:r>
              <a:rPr lang="en-US" sz="2000" dirty="0"/>
              <a:t>bar with respect to each of the </a:t>
            </a:r>
            <a:r>
              <a:rPr lang="en-US" sz="2000" dirty="0" smtClean="0"/>
              <a:t>wheels</a:t>
            </a:r>
            <a:endParaRPr lang="it-IT" sz="2000" dirty="0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89848"/>
              </p:ext>
            </p:extLst>
          </p:nvPr>
        </p:nvGraphicFramePr>
        <p:xfrm>
          <a:off x="3527884" y="3068960"/>
          <a:ext cx="1620180" cy="786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4" name="Equation" r:id="rId3" imgW="812520" imgH="393480" progId="Equation.DSMT4">
                  <p:embed/>
                </p:oleObj>
              </mc:Choice>
              <mc:Fallback>
                <p:oleObj name="Equation" r:id="rId3" imgW="812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884" y="3068960"/>
                        <a:ext cx="1620180" cy="7865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9"/>
          <p:cNvSpPr/>
          <p:nvPr/>
        </p:nvSpPr>
        <p:spPr>
          <a:xfrm>
            <a:off x="589991" y="3861048"/>
            <a:ext cx="80288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7. </a:t>
            </a:r>
            <a:r>
              <a:rPr lang="en-US" sz="2000" b="1" dirty="0"/>
              <a:t>Lagrange equation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sz="2000" dirty="0" smtClean="0"/>
              <a:t>Now</a:t>
            </a:r>
            <a:r>
              <a:rPr lang="en-US" sz="2000" dirty="0"/>
              <a:t>, all we need is to evaluate the partial </a:t>
            </a:r>
            <a:r>
              <a:rPr lang="en-US" sz="2000" dirty="0" smtClean="0"/>
              <a:t>derivatives involved </a:t>
            </a:r>
            <a:r>
              <a:rPr lang="en-US" sz="2000" dirty="0"/>
              <a:t>in Eq. 1.22, namely,</a:t>
            </a:r>
            <a:endParaRPr lang="it-IT" sz="2000" dirty="0"/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85754"/>
              </p:ext>
            </p:extLst>
          </p:nvPr>
        </p:nvGraphicFramePr>
        <p:xfrm>
          <a:off x="2411760" y="5251654"/>
          <a:ext cx="4561695" cy="7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5" name="Equation" r:id="rId5" imgW="2501640" imgH="393480" progId="Equation.DSMT4">
                  <p:embed/>
                </p:oleObj>
              </mc:Choice>
              <mc:Fallback>
                <p:oleObj name="Equation" r:id="rId5" imgW="2501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5251654"/>
                        <a:ext cx="4561695" cy="717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07288" cy="1139825"/>
          </a:xfrm>
        </p:spPr>
        <p:txBody>
          <a:bodyPr/>
          <a:lstStyle/>
          <a:p>
            <a:r>
              <a:rPr lang="en-US" sz="3200" i="1" dirty="0">
                <a:solidFill>
                  <a:srgbClr val="FF0000"/>
                </a:solidFill>
              </a:rPr>
              <a:t>A Locomotive Wheel Array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5" t="23150" r="27508" b="47635"/>
          <a:stretch/>
        </p:blipFill>
        <p:spPr bwMode="auto">
          <a:xfrm>
            <a:off x="5396461" y="277813"/>
            <a:ext cx="3290339" cy="117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38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422204" y="11663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Lagrange </a:t>
            </a:r>
            <a:r>
              <a:rPr lang="en-US" sz="2400" dirty="0">
                <a:solidFill>
                  <a:srgbClr val="FF0000"/>
                </a:solidFill>
              </a:rPr>
              <a:t>equation for a single-</a:t>
            </a:r>
            <a:r>
              <a:rPr lang="en-US" sz="2400" dirty="0" err="1">
                <a:solidFill>
                  <a:srgbClr val="FF0000"/>
                </a:solidFill>
              </a:rPr>
              <a:t>dof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system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50640" y="1592796"/>
            <a:ext cx="599441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where:</a:t>
            </a:r>
          </a:p>
          <a:p>
            <a:r>
              <a:rPr lang="en-US" sz="2000" dirty="0" smtClean="0"/>
              <a:t>q: is </a:t>
            </a:r>
            <a:r>
              <a:rPr lang="en-US" sz="2000" dirty="0"/>
              <a:t>the generalized coordinate;</a:t>
            </a:r>
          </a:p>
          <a:p>
            <a:r>
              <a:rPr lang="en-US" sz="2000" dirty="0" smtClean="0"/>
              <a:t>T: </a:t>
            </a:r>
            <a:r>
              <a:rPr lang="en-US" sz="2000" dirty="0"/>
              <a:t>is the total kinetic energy of the system;</a:t>
            </a:r>
          </a:p>
          <a:p>
            <a:r>
              <a:rPr lang="en-US" sz="2000" dirty="0" smtClean="0"/>
              <a:t>V: </a:t>
            </a:r>
            <a:r>
              <a:rPr lang="en-US" sz="2000" dirty="0"/>
              <a:t>is the total potential energy of the system;</a:t>
            </a:r>
          </a:p>
          <a:p>
            <a:r>
              <a:rPr lang="en-US" sz="2000" dirty="0" smtClean="0"/>
              <a:t>L: </a:t>
            </a:r>
            <a:r>
              <a:rPr lang="en-US" sz="2000" dirty="0"/>
              <a:t>is the </a:t>
            </a:r>
            <a:r>
              <a:rPr lang="en-US" sz="2000" i="1" dirty="0" err="1"/>
              <a:t>Lagrangian</a:t>
            </a:r>
            <a:r>
              <a:rPr lang="en-US" sz="2000" dirty="0"/>
              <a:t> of the system, given by</a:t>
            </a:r>
            <a:endParaRPr lang="it-I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/>
              <p:cNvSpPr/>
              <p:nvPr/>
            </p:nvSpPr>
            <p:spPr>
              <a:xfrm>
                <a:off x="355778" y="4329100"/>
                <a:ext cx="846094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dirty="0" smtClean="0">
                        <a:latin typeface="Cambria Math"/>
                        <a:ea typeface="Cambria Math"/>
                      </a:rPr>
                      <m:t>Π</m:t>
                    </m:r>
                    <m:r>
                      <a:rPr lang="it-IT" sz="2000" b="0" i="1" dirty="0" smtClean="0">
                        <a:latin typeface="Cambria Math"/>
                        <a:ea typeface="Cambria Math"/>
                      </a:rPr>
                      <m:t>: </m:t>
                    </m:r>
                  </m:oMath>
                </a14:m>
                <a:r>
                  <a:rPr lang="en-US" sz="2000" dirty="0" smtClean="0"/>
                  <a:t>is </a:t>
                </a:r>
                <a:r>
                  <a:rPr lang="en-US" sz="2000" dirty="0"/>
                  <a:t>the </a:t>
                </a:r>
                <a:r>
                  <a:rPr lang="en-US" sz="2000" i="1" dirty="0"/>
                  <a:t>power supplied </a:t>
                </a:r>
                <a:r>
                  <a:rPr lang="en-US" sz="2000" dirty="0"/>
                  <a:t>to the system by motors delivering </a:t>
                </a:r>
                <a:r>
                  <a:rPr lang="en-US" sz="2000" i="1" dirty="0"/>
                  <a:t>controlled forces </a:t>
                </a:r>
                <a:r>
                  <a:rPr lang="en-US" sz="2000" i="1" dirty="0" smtClean="0"/>
                  <a:t>or </a:t>
                </a:r>
                <a:r>
                  <a:rPr lang="it-IT" sz="2000" i="1" dirty="0" err="1" smtClean="0"/>
                  <a:t>torques</a:t>
                </a:r>
                <a:r>
                  <a:rPr lang="it-IT" sz="2000" dirty="0"/>
                  <a:t>; </a:t>
                </a:r>
                <a:endParaRPr lang="it-IT" sz="2000" dirty="0" smtClean="0"/>
              </a:p>
              <a:p>
                <a:pPr algn="just"/>
                <a:r>
                  <a:rPr lang="en-US" sz="2000" dirty="0" smtClean="0"/>
                  <a:t>Δ: </a:t>
                </a:r>
                <a:r>
                  <a:rPr lang="en-US" sz="2000" dirty="0"/>
                  <a:t>is the </a:t>
                </a:r>
                <a:r>
                  <a:rPr lang="en-US" sz="2000" i="1" dirty="0"/>
                  <a:t>dissipation function </a:t>
                </a:r>
                <a:r>
                  <a:rPr lang="en-US" sz="2000" dirty="0"/>
                  <a:t>associated with all dissipative forces in the </a:t>
                </a:r>
                <a:r>
                  <a:rPr lang="en-US" sz="2000" dirty="0" smtClean="0"/>
                  <a:t>system</a:t>
                </a:r>
                <a:r>
                  <a:rPr lang="en-US" dirty="0" smtClean="0"/>
                  <a:t>.</a:t>
                </a:r>
                <a:endParaRPr lang="it-IT" dirty="0"/>
              </a:p>
            </p:txBody>
          </p:sp>
        </mc:Choice>
        <mc:Fallback xmlns="">
          <p:sp>
            <p:nvSpPr>
              <p:cNvPr id="11" name="Rettango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78" y="4329100"/>
                <a:ext cx="8460940" cy="1938992"/>
              </a:xfrm>
              <a:prstGeom prst="rect">
                <a:avLst/>
              </a:prstGeom>
              <a:blipFill rotWithShape="1">
                <a:blip r:embed="rId3"/>
                <a:stretch>
                  <a:fillRect l="-720" r="-793" b="-18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740871"/>
              </p:ext>
            </p:extLst>
          </p:nvPr>
        </p:nvGraphicFramePr>
        <p:xfrm>
          <a:off x="2879812" y="893380"/>
          <a:ext cx="3046631" cy="766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name="Equation" r:id="rId4" imgW="1815840" imgH="457200" progId="Equation.DSMT4">
                  <p:embed/>
                </p:oleObj>
              </mc:Choice>
              <mc:Fallback>
                <p:oleObj name="Equation" r:id="rId4" imgW="18158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9812" y="893380"/>
                        <a:ext cx="3046631" cy="766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595130"/>
              </p:ext>
            </p:extLst>
          </p:nvPr>
        </p:nvGraphicFramePr>
        <p:xfrm>
          <a:off x="3527884" y="4005064"/>
          <a:ext cx="1206076" cy="344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" name="Equation" r:id="rId6" imgW="622080" imgH="177480" progId="Equation.DSMT4">
                  <p:embed/>
                </p:oleObj>
              </mc:Choice>
              <mc:Fallback>
                <p:oleObj name="Equation" r:id="rId6" imgW="6220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27884" y="4005064"/>
                        <a:ext cx="1206076" cy="344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6641808" y="1032768"/>
            <a:ext cx="449628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600345" y="1410703"/>
            <a:ext cx="997389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err="1"/>
              <a:t>Hence</a:t>
            </a:r>
            <a:r>
              <a:rPr lang="it-IT" sz="2000" dirty="0"/>
              <a:t>,</a:t>
            </a: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8907"/>
              </p:ext>
            </p:extLst>
          </p:nvPr>
        </p:nvGraphicFramePr>
        <p:xfrm>
          <a:off x="1763687" y="1332923"/>
          <a:ext cx="6444717" cy="712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6" name="Equation" r:id="rId3" imgW="3898800" imgH="431640" progId="Equation.DSMT4">
                  <p:embed/>
                </p:oleObj>
              </mc:Choice>
              <mc:Fallback>
                <p:oleObj name="Equation" r:id="rId3" imgW="3898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7" y="1332923"/>
                        <a:ext cx="6444717" cy="7129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/>
          <p:cNvSpPr/>
          <p:nvPr/>
        </p:nvSpPr>
        <p:spPr>
          <a:xfrm>
            <a:off x="600345" y="2282540"/>
            <a:ext cx="6126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/>
              <a:t>and</a:t>
            </a: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609351"/>
              </p:ext>
            </p:extLst>
          </p:nvPr>
        </p:nvGraphicFramePr>
        <p:xfrm>
          <a:off x="1763687" y="2117365"/>
          <a:ext cx="3713744" cy="702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7" name="Equation" r:id="rId5" imgW="2082800" imgH="393700" progId="Equation.DSMT4">
                  <p:embed/>
                </p:oleObj>
              </mc:Choice>
              <mc:Fallback>
                <p:oleObj name="Equation" r:id="rId5" imgW="2082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7" y="2117365"/>
                        <a:ext cx="3713744" cy="702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9"/>
          <p:cNvSpPr/>
          <p:nvPr/>
        </p:nvSpPr>
        <p:spPr>
          <a:xfrm>
            <a:off x="600345" y="2974696"/>
            <a:ext cx="16642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err="1"/>
              <a:t>Furthermore</a:t>
            </a:r>
            <a:r>
              <a:rPr lang="it-IT" sz="2000" dirty="0"/>
              <a:t>,</a:t>
            </a:r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988490"/>
              </p:ext>
            </p:extLst>
          </p:nvPr>
        </p:nvGraphicFramePr>
        <p:xfrm>
          <a:off x="2627785" y="2880390"/>
          <a:ext cx="828092" cy="677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8" name="Equation" r:id="rId7" imgW="495000" imgH="393480" progId="Equation.DSMT4">
                  <p:embed/>
                </p:oleObj>
              </mc:Choice>
              <mc:Fallback>
                <p:oleObj name="Equation" r:id="rId7" imgW="495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5" y="2880390"/>
                        <a:ext cx="828092" cy="6776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306919"/>
              </p:ext>
            </p:extLst>
          </p:nvPr>
        </p:nvGraphicFramePr>
        <p:xfrm>
          <a:off x="3922865" y="2836538"/>
          <a:ext cx="1127342" cy="712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9" name="Equation" r:id="rId9" imgW="622080" imgH="393480" progId="Equation.DSMT4">
                  <p:embed/>
                </p:oleObj>
              </mc:Choice>
              <mc:Fallback>
                <p:oleObj name="Equation" r:id="rId9" imgW="622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865" y="2836538"/>
                        <a:ext cx="1127342" cy="7127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ttangolo 12"/>
          <p:cNvSpPr/>
          <p:nvPr/>
        </p:nvSpPr>
        <p:spPr>
          <a:xfrm>
            <a:off x="600345" y="3637361"/>
            <a:ext cx="36888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the equation sought thus being</a:t>
            </a:r>
            <a:endParaRPr lang="it-IT" sz="2000" dirty="0"/>
          </a:p>
        </p:txBody>
      </p:sp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35423"/>
              </p:ext>
            </p:extLst>
          </p:nvPr>
        </p:nvGraphicFramePr>
        <p:xfrm>
          <a:off x="600345" y="4366459"/>
          <a:ext cx="779621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0" name="Equation" r:id="rId11" imgW="4267080" imgH="304560" progId="Equation.DSMT4">
                  <p:embed/>
                </p:oleObj>
              </mc:Choice>
              <mc:Fallback>
                <p:oleObj name="Equation" r:id="rId11" imgW="42670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345" y="4366459"/>
                        <a:ext cx="7796212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ttangolo 14"/>
          <p:cNvSpPr/>
          <p:nvPr/>
        </p:nvSpPr>
        <p:spPr>
          <a:xfrm>
            <a:off x="644472" y="4928006"/>
            <a:ext cx="51812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Thus, the generalized mass of the system is</a:t>
            </a:r>
            <a:endParaRPr lang="it-IT" sz="2000" dirty="0"/>
          </a:p>
        </p:txBody>
      </p:sp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695428"/>
              </p:ext>
            </p:extLst>
          </p:nvPr>
        </p:nvGraphicFramePr>
        <p:xfrm>
          <a:off x="2525866" y="5541709"/>
          <a:ext cx="394652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1" name="Equation" r:id="rId13" imgW="2400120" imgH="279360" progId="Equation.DSMT4">
                  <p:embed/>
                </p:oleObj>
              </mc:Choice>
              <mc:Fallback>
                <p:oleObj name="Equation" r:id="rId13" imgW="2400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866" y="5541709"/>
                        <a:ext cx="3946525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5" t="23150" r="27508" b="47635"/>
          <a:stretch/>
        </p:blipFill>
        <p:spPr bwMode="auto">
          <a:xfrm>
            <a:off x="5396461" y="277813"/>
            <a:ext cx="3290339" cy="117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07288" cy="1139825"/>
          </a:xfrm>
        </p:spPr>
        <p:txBody>
          <a:bodyPr/>
          <a:lstStyle/>
          <a:p>
            <a:r>
              <a:rPr lang="en-US" sz="3200" i="1" dirty="0">
                <a:solidFill>
                  <a:srgbClr val="FF0000"/>
                </a:solidFill>
              </a:rPr>
              <a:t>A Locomotive Wheel Array </a:t>
            </a:r>
          </a:p>
        </p:txBody>
      </p:sp>
    </p:spTree>
    <p:extLst>
      <p:ext uri="{BB962C8B-B14F-4D97-AF65-F5344CB8AC3E}">
        <p14:creationId xmlns:p14="http://schemas.microsoft.com/office/powerpoint/2010/main" val="2809330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67543" y="1338837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Likewise, the term of </a:t>
            </a:r>
            <a:r>
              <a:rPr lang="en-US" sz="2000" dirty="0" err="1"/>
              <a:t>Coriolis</a:t>
            </a:r>
            <a:r>
              <a:rPr lang="en-US" sz="2000" dirty="0"/>
              <a:t> and centrifugal forces is readily</a:t>
            </a:r>
          </a:p>
          <a:p>
            <a:r>
              <a:rPr lang="it-IT" sz="2000" dirty="0" err="1"/>
              <a:t>identified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endParaRPr lang="it-IT" sz="2000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274289"/>
              </p:ext>
            </p:extLst>
          </p:nvPr>
        </p:nvGraphicFramePr>
        <p:xfrm>
          <a:off x="2771801" y="1984955"/>
          <a:ext cx="3204356" cy="589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6" name="Equation" r:id="rId3" imgW="1587240" imgH="291960" progId="Equation.DSMT4">
                  <p:embed/>
                </p:oleObj>
              </mc:Choice>
              <mc:Fallback>
                <p:oleObj name="Equation" r:id="rId3" imgW="15872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1" y="1984955"/>
                        <a:ext cx="3204356" cy="5893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467543" y="2670945"/>
                <a:ext cx="8100900" cy="1960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t-IT" sz="2000" dirty="0" err="1"/>
                  <a:t>Finally</a:t>
                </a:r>
                <a:r>
                  <a:rPr lang="it-IT" sz="2000" dirty="0"/>
                  <a:t>, </a:t>
                </a:r>
                <a:r>
                  <a:rPr lang="it-IT" sz="2000" dirty="0" smtClean="0"/>
                  <a:t>the </a:t>
                </a:r>
                <a:r>
                  <a:rPr lang="en-US" sz="2000" dirty="0" smtClean="0"/>
                  <a:t>right-hand </a:t>
                </a:r>
                <a:r>
                  <a:rPr lang="en-US" sz="2000" dirty="0"/>
                  <a:t>side contains one term of gravity forces,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𝑀𝑔𝑏𝑠𝑖𝑛</m:t>
                    </m:r>
                    <m:r>
                      <a:rPr lang="en-US" sz="2000" i="1" dirty="0" smtClean="0">
                        <a:latin typeface="Cambria Math"/>
                      </a:rPr>
                      <m:t>𝜃</m:t>
                    </m:r>
                    <m:r>
                      <a:rPr lang="en-US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, and one that </a:t>
                </a:r>
                <a:r>
                  <a:rPr lang="en-US" sz="2000" dirty="0" smtClean="0"/>
                  <a:t>is dissipative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it-IT" sz="2000">
                        <a:latin typeface="Cambria Math"/>
                      </a:rPr>
                      <m:t>2</m:t>
                    </m:r>
                    <m:r>
                      <a:rPr lang="it-IT" sz="2000" i="1">
                        <a:latin typeface="Cambria Math"/>
                      </a:rPr>
                      <m:t>𝑐</m:t>
                    </m:r>
                    <m:acc>
                      <m:accPr>
                        <m:chr m:val="̇"/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000" i="1">
                            <a:latin typeface="Cambria Math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. </a:t>
                </a:r>
                <a:r>
                  <a:rPr lang="en-US" sz="2000" dirty="0" smtClean="0"/>
                  <a:t>The </a:t>
                </a:r>
                <a:r>
                  <a:rPr lang="en-US" sz="2000" dirty="0"/>
                  <a:t>only driving </a:t>
                </a:r>
                <a:r>
                  <a:rPr lang="en-US" sz="2000" dirty="0" smtClean="0"/>
                  <a:t>force here </a:t>
                </a:r>
                <a:r>
                  <a:rPr lang="en-US" sz="2000" dirty="0"/>
                  <a:t>is gravity, and this is taken into account in the </a:t>
                </a:r>
                <a:r>
                  <a:rPr lang="en-US" sz="2000" dirty="0" err="1" smtClean="0"/>
                  <a:t>Lagrangian</a:t>
                </a:r>
                <a:r>
                  <a:rPr lang="en-US" sz="2000" dirty="0" smtClean="0"/>
                  <a:t>. We </a:t>
                </a:r>
                <a:r>
                  <a:rPr lang="en-US" sz="2000" dirty="0"/>
                  <a:t>thus have</a:t>
                </a:r>
                <a:endParaRPr lang="it-IT" sz="2000" dirty="0"/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2670945"/>
                <a:ext cx="8100900" cy="1960537"/>
              </a:xfrm>
              <a:prstGeom prst="rect">
                <a:avLst/>
              </a:prstGeom>
              <a:blipFill rotWithShape="0">
                <a:blip r:embed="rId5"/>
                <a:stretch>
                  <a:fillRect l="-828" r="-752" b="-18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8413"/>
              </p:ext>
            </p:extLst>
          </p:nvPr>
        </p:nvGraphicFramePr>
        <p:xfrm>
          <a:off x="3022744" y="4456174"/>
          <a:ext cx="2594455" cy="568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7" name="Equation" r:id="rId6" imgW="1155600" imgH="253800" progId="Equation.DSMT4">
                  <p:embed/>
                </p:oleObj>
              </mc:Choice>
              <mc:Fallback>
                <p:oleObj name="Equation" r:id="rId6" imgW="1155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744" y="4456174"/>
                        <a:ext cx="2594455" cy="5684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010994"/>
              </p:ext>
            </p:extLst>
          </p:nvPr>
        </p:nvGraphicFramePr>
        <p:xfrm>
          <a:off x="1979712" y="5265204"/>
          <a:ext cx="1804020" cy="601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8" name="Equation" r:id="rId8" imgW="723600" imgH="241200" progId="Equation.DSMT4">
                  <p:embed/>
                </p:oleObj>
              </mc:Choice>
              <mc:Fallback>
                <p:oleObj name="Equation" r:id="rId8" imgW="723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5265204"/>
                        <a:ext cx="1804020" cy="6013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072085"/>
              </p:ext>
            </p:extLst>
          </p:nvPr>
        </p:nvGraphicFramePr>
        <p:xfrm>
          <a:off x="4752020" y="5301208"/>
          <a:ext cx="184785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9" name="Equation" r:id="rId10" imgW="876240" imgH="291960" progId="Equation.DSMT4">
                  <p:embed/>
                </p:oleObj>
              </mc:Choice>
              <mc:Fallback>
                <p:oleObj name="Equation" r:id="rId10" imgW="8762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020" y="5301208"/>
                        <a:ext cx="184785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07288" cy="1139825"/>
          </a:xfrm>
        </p:spPr>
        <p:txBody>
          <a:bodyPr/>
          <a:lstStyle/>
          <a:p>
            <a:r>
              <a:rPr lang="en-US" sz="3200" i="1" dirty="0">
                <a:solidFill>
                  <a:srgbClr val="FF0000"/>
                </a:solidFill>
              </a:rPr>
              <a:t>A Locomotive Wheel Array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5" t="23150" r="27508" b="47635"/>
          <a:stretch/>
        </p:blipFill>
        <p:spPr bwMode="auto">
          <a:xfrm>
            <a:off x="5396461" y="277813"/>
            <a:ext cx="3290339" cy="117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039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037971"/>
              </p:ext>
            </p:extLst>
          </p:nvPr>
        </p:nvGraphicFramePr>
        <p:xfrm>
          <a:off x="5530850" y="27908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4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850" y="27908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1"/>
          <p:cNvSpPr/>
          <p:nvPr/>
        </p:nvSpPr>
        <p:spPr>
          <a:xfrm>
            <a:off x="431540" y="332656"/>
            <a:ext cx="7884876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Example 1.6.5 </a:t>
            </a:r>
            <a:r>
              <a:rPr lang="en-US" sz="2000" i="1" dirty="0"/>
              <a:t>from Dynamics Response … by J. </a:t>
            </a:r>
            <a:r>
              <a:rPr lang="en-US" sz="2000" i="1" dirty="0" smtClean="0"/>
              <a:t>Angeles</a:t>
            </a:r>
          </a:p>
          <a:p>
            <a:pPr algn="just"/>
            <a:r>
              <a:rPr lang="en-US" sz="2000" i="1" dirty="0"/>
              <a:t> </a:t>
            </a:r>
            <a:r>
              <a:rPr lang="en-US" sz="2000" i="1" dirty="0" smtClean="0"/>
              <a:t>                               </a:t>
            </a:r>
            <a:r>
              <a:rPr lang="en-US" sz="3200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An Overhead Crane</a:t>
            </a:r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endParaRPr lang="en-US" sz="1400" dirty="0" smtClean="0"/>
          </a:p>
          <a:p>
            <a:pPr algn="just"/>
            <a:endParaRPr lang="en-US" sz="1400" dirty="0"/>
          </a:p>
          <a:p>
            <a:pPr algn="just"/>
            <a:endParaRPr lang="en-US" sz="1400" dirty="0" smtClean="0"/>
          </a:p>
          <a:p>
            <a:pPr algn="just"/>
            <a:r>
              <a:rPr lang="en-US" sz="1400" dirty="0" smtClean="0"/>
              <a:t>Now </a:t>
            </a:r>
            <a:r>
              <a:rPr lang="en-US" sz="1400" dirty="0"/>
              <a:t>we want to derive the Lagrange </a:t>
            </a:r>
            <a:r>
              <a:rPr lang="en-US" sz="1400" dirty="0" smtClean="0"/>
              <a:t>equation of </a:t>
            </a:r>
            <a:r>
              <a:rPr lang="en-US" sz="1400" dirty="0"/>
              <a:t>the overhead crane of Fig. 1.19 that consists of a cart of mass M that is </a:t>
            </a:r>
            <a:r>
              <a:rPr lang="en-US" sz="1400" dirty="0" smtClean="0"/>
              <a:t>driven with </a:t>
            </a:r>
            <a:r>
              <a:rPr lang="en-US" sz="1400" dirty="0"/>
              <a:t>a controlled motion u(t). A slender rod of length l and mass m is pinned to </a:t>
            </a:r>
            <a:r>
              <a:rPr lang="en-US" sz="1400" dirty="0" smtClean="0"/>
              <a:t>the cart </a:t>
            </a:r>
            <a:r>
              <a:rPr lang="en-US" sz="1400" dirty="0"/>
              <a:t>at point O by means of roller bearings producing a resistive torque that can be</a:t>
            </a:r>
          </a:p>
          <a:p>
            <a:pPr algn="just"/>
            <a:r>
              <a:rPr lang="en-US" sz="1400" dirty="0"/>
              <a:t>assumed to be equivalent to that of a linear dashpot of coefficient c.</a:t>
            </a:r>
            <a:endParaRPr lang="it-IT" sz="1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8" t="25366" r="28439" b="27154"/>
          <a:stretch/>
        </p:blipFill>
        <p:spPr bwMode="auto">
          <a:xfrm>
            <a:off x="2051720" y="1664804"/>
            <a:ext cx="4392488" cy="259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993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485138" y="4868864"/>
                <a:ext cx="8104230" cy="958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 smtClean="0"/>
                  <a:t>The rod, undergoes both </a:t>
                </a:r>
                <a:r>
                  <a:rPr lang="en-US" sz="2000" dirty="0"/>
                  <a:t>translation and rotation. </a:t>
                </a: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000" b="1" i="1">
                            <a:latin typeface="Cambria Math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2000" dirty="0" smtClean="0"/>
                  <a:t> denote </a:t>
                </a:r>
                <a:r>
                  <a:rPr lang="en-US" sz="2000" dirty="0"/>
                  <a:t>the velocity of the </a:t>
                </a:r>
                <a:r>
                  <a:rPr lang="en-US" sz="2000" dirty="0" err="1"/>
                  <a:t>c.o.m</a:t>
                </a:r>
                <a:r>
                  <a:rPr lang="en-US" sz="2000" dirty="0"/>
                  <a:t> of the </a:t>
                </a:r>
                <a:r>
                  <a:rPr lang="en-US" sz="2000" dirty="0" smtClean="0"/>
                  <a:t>rod, and </a:t>
                </a:r>
                <a:r>
                  <a:rPr lang="en-US" sz="2000" dirty="0"/>
                  <a:t>ω its scalar angular velocity.</a:t>
                </a:r>
                <a:endParaRPr lang="it-IT" sz="2000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38" y="4868864"/>
                <a:ext cx="8104230" cy="958660"/>
              </a:xfrm>
              <a:prstGeom prst="rect">
                <a:avLst/>
              </a:prstGeom>
              <a:blipFill rotWithShape="1">
                <a:blip r:embed="rId2"/>
                <a:stretch>
                  <a:fillRect l="-828" r="-752" b="-1082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tangolo 7"/>
          <p:cNvSpPr/>
          <p:nvPr/>
        </p:nvSpPr>
        <p:spPr>
          <a:xfrm>
            <a:off x="438317" y="1492403"/>
            <a:ext cx="81729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/>
              <a:t>Solution: </a:t>
            </a:r>
            <a:r>
              <a:rPr lang="en-US" sz="2000" dirty="0"/>
              <a:t>We proceed as in the foregoing example, in seven steps, namely,</a:t>
            </a:r>
            <a:endParaRPr lang="it-IT" sz="2000" dirty="0"/>
          </a:p>
        </p:txBody>
      </p:sp>
      <p:sp>
        <p:nvSpPr>
          <p:cNvPr id="9" name="Rettangolo 8"/>
          <p:cNvSpPr/>
          <p:nvPr/>
        </p:nvSpPr>
        <p:spPr>
          <a:xfrm>
            <a:off x="1320705" y="2455089"/>
            <a:ext cx="2736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it-IT" b="1" dirty="0" err="1" smtClean="0"/>
              <a:t>Kinematics</a:t>
            </a:r>
            <a:endParaRPr lang="it-IT" b="1" dirty="0" smtClean="0"/>
          </a:p>
          <a:p>
            <a:pPr marL="342900" indent="-342900">
              <a:buAutoNum type="arabicPeriod"/>
            </a:pPr>
            <a:r>
              <a:rPr lang="it-IT" b="1" dirty="0" err="1" smtClean="0"/>
              <a:t>Kinetic</a:t>
            </a:r>
            <a:r>
              <a:rPr lang="it-IT" b="1" dirty="0" smtClean="0"/>
              <a:t> </a:t>
            </a:r>
            <a:r>
              <a:rPr lang="it-IT" b="1" dirty="0" err="1" smtClean="0"/>
              <a:t>energy</a:t>
            </a:r>
            <a:endParaRPr lang="it-IT" b="1" dirty="0" smtClean="0"/>
          </a:p>
          <a:p>
            <a:pPr marL="342900" indent="-342900">
              <a:buAutoNum type="arabicPeriod"/>
            </a:pPr>
            <a:r>
              <a:rPr lang="it-IT" b="1" dirty="0" err="1" smtClean="0"/>
              <a:t>Potential</a:t>
            </a:r>
            <a:r>
              <a:rPr lang="it-IT" b="1" dirty="0" smtClean="0"/>
              <a:t> </a:t>
            </a:r>
            <a:r>
              <a:rPr lang="it-IT" b="1" dirty="0" err="1" smtClean="0"/>
              <a:t>energy</a:t>
            </a:r>
            <a:endParaRPr lang="it-IT" b="1" dirty="0" smtClean="0"/>
          </a:p>
          <a:p>
            <a:pPr marL="342900" indent="-342900">
              <a:buAutoNum type="arabicPeriod"/>
            </a:pPr>
            <a:r>
              <a:rPr lang="it-IT" b="1" dirty="0" err="1" smtClean="0"/>
              <a:t>Lagrangian</a:t>
            </a:r>
            <a:endParaRPr lang="it-IT" b="1" dirty="0" smtClean="0"/>
          </a:p>
          <a:p>
            <a:pPr marL="342900" indent="-342900">
              <a:buAutoNum type="arabicPeriod"/>
            </a:pPr>
            <a:r>
              <a:rPr lang="it-IT" b="1" dirty="0" err="1" smtClean="0"/>
              <a:t>Power</a:t>
            </a:r>
            <a:r>
              <a:rPr lang="it-IT" b="1" dirty="0" smtClean="0"/>
              <a:t> </a:t>
            </a:r>
            <a:r>
              <a:rPr lang="it-IT" b="1" dirty="0" err="1" smtClean="0"/>
              <a:t>supplied</a:t>
            </a:r>
            <a:endParaRPr lang="it-IT" b="1" dirty="0"/>
          </a:p>
        </p:txBody>
      </p:sp>
      <p:sp>
        <p:nvSpPr>
          <p:cNvPr id="10" name="Rettangolo 9"/>
          <p:cNvSpPr/>
          <p:nvPr/>
        </p:nvSpPr>
        <p:spPr>
          <a:xfrm>
            <a:off x="4537253" y="2455089"/>
            <a:ext cx="3072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6"/>
            </a:pPr>
            <a:r>
              <a:rPr lang="it-IT" b="1" dirty="0" err="1" smtClean="0"/>
              <a:t>Power</a:t>
            </a:r>
            <a:r>
              <a:rPr lang="it-IT" b="1" dirty="0" smtClean="0"/>
              <a:t> </a:t>
            </a:r>
            <a:r>
              <a:rPr lang="it-IT" b="1" dirty="0" err="1" smtClean="0"/>
              <a:t>dissipation</a:t>
            </a:r>
            <a:endParaRPr lang="it-IT" b="1" dirty="0" smtClean="0"/>
          </a:p>
          <a:p>
            <a:r>
              <a:rPr lang="it-IT" b="1" dirty="0" smtClean="0"/>
              <a:t>7.   </a:t>
            </a:r>
            <a:r>
              <a:rPr lang="it-IT" b="1" dirty="0" err="1" smtClean="0"/>
              <a:t>Lagrance</a:t>
            </a:r>
            <a:r>
              <a:rPr lang="it-IT" b="1" dirty="0" smtClean="0"/>
              <a:t> Equation</a:t>
            </a:r>
          </a:p>
        </p:txBody>
      </p:sp>
      <p:sp>
        <p:nvSpPr>
          <p:cNvPr id="2" name="Rettangolo 1"/>
          <p:cNvSpPr/>
          <p:nvPr/>
        </p:nvSpPr>
        <p:spPr>
          <a:xfrm>
            <a:off x="490885" y="4394081"/>
            <a:ext cx="1625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it-IT" b="1" dirty="0" err="1"/>
              <a:t>Kinematics</a:t>
            </a:r>
            <a:endParaRPr lang="it-IT" b="1" dirty="0"/>
          </a:p>
        </p:txBody>
      </p:sp>
      <p:sp>
        <p:nvSpPr>
          <p:cNvPr id="3" name="Rettangolo 2"/>
          <p:cNvSpPr/>
          <p:nvPr/>
        </p:nvSpPr>
        <p:spPr>
          <a:xfrm>
            <a:off x="490884" y="296652"/>
            <a:ext cx="8005552" cy="761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>
                <a:solidFill>
                  <a:srgbClr val="FF0000"/>
                </a:solidFill>
                <a:latin typeface="+mj-lt"/>
              </a:rPr>
              <a:t>An Overhead Crane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8" t="25366" r="28439" b="27154"/>
          <a:stretch/>
        </p:blipFill>
        <p:spPr bwMode="auto">
          <a:xfrm>
            <a:off x="6598888" y="330162"/>
            <a:ext cx="1886494" cy="111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475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419087" y="1628800"/>
                <a:ext cx="8172908" cy="1911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/>
                  <a:t>With regard to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000" b="1" i="1">
                            <a:latin typeface="Cambria Math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2000" dirty="0" smtClean="0"/>
                  <a:t>, </a:t>
                </a:r>
                <a:r>
                  <a:rPr lang="en-US" sz="2000" dirty="0"/>
                  <a:t>then, at this stage </a:t>
                </a:r>
                <a:r>
                  <a:rPr lang="en-US" sz="2000" dirty="0" smtClean="0"/>
                  <a:t>we only </a:t>
                </a:r>
                <a:r>
                  <a:rPr lang="en-US" sz="2000" dirty="0"/>
                  <a:t>set up the velocity triangle of Fig. </a:t>
                </a:r>
                <a:r>
                  <a:rPr lang="en-US" sz="2000" dirty="0" smtClean="0"/>
                  <a:t>1.19</a:t>
                </a:r>
                <a:r>
                  <a:rPr lang="en-US" sz="2000" dirty="0"/>
                  <a:t>.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In that triangle,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it-IT" sz="200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>
                            <a:latin typeface="Cambria Math"/>
                          </a:rPr>
                          <m:t>𝒗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2000" i="1">
                                <a:latin typeface="Cambria Math"/>
                              </a:rPr>
                              <m:t>𝐶</m:t>
                            </m:r>
                          </m:num>
                          <m:den>
                            <m:r>
                              <a:rPr lang="it-IT" sz="2000" i="1">
                                <a:latin typeface="Cambria Math"/>
                              </a:rPr>
                              <m:t>𝑂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denote, respectively, </a:t>
                </a:r>
                <a:r>
                  <a:rPr lang="en-US" sz="2000" dirty="0" smtClean="0"/>
                  <a:t>the velocity </a:t>
                </a:r>
                <a:r>
                  <a:rPr lang="en-US" sz="2000" dirty="0"/>
                  <a:t>of point </a:t>
                </a:r>
                <a:r>
                  <a:rPr lang="en-US" sz="2000" i="1" dirty="0"/>
                  <a:t>O </a:t>
                </a:r>
                <a:r>
                  <a:rPr lang="en-US" sz="2000" dirty="0"/>
                  <a:t>and the relative velocity of </a:t>
                </a:r>
                <a:r>
                  <a:rPr lang="en-US" sz="2000" i="1" dirty="0"/>
                  <a:t>C </a:t>
                </a:r>
                <a:r>
                  <a:rPr lang="en-US" sz="2000" dirty="0"/>
                  <a:t>with respect to </a:t>
                </a:r>
                <a:r>
                  <a:rPr lang="en-US" sz="2000" i="1" dirty="0"/>
                  <a:t>O</a:t>
                </a:r>
                <a:r>
                  <a:rPr lang="en-US" sz="2000" dirty="0"/>
                  <a:t>. Hence,</a:t>
                </a:r>
                <a:endParaRPr lang="it-IT" sz="2000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87" y="1628800"/>
                <a:ext cx="8172908" cy="1911742"/>
              </a:xfrm>
              <a:prstGeom prst="rect">
                <a:avLst/>
              </a:prstGeom>
              <a:blipFill rotWithShape="1">
                <a:blip r:embed="rId3"/>
                <a:stretch>
                  <a:fillRect l="-821" r="-821" b="-47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216011"/>
              </p:ext>
            </p:extLst>
          </p:nvPr>
        </p:nvGraphicFramePr>
        <p:xfrm>
          <a:off x="2483768" y="3663959"/>
          <a:ext cx="1872208" cy="552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2" name="Equation" r:id="rId4" imgW="774360" imgH="228600" progId="Equation.DSMT4">
                  <p:embed/>
                </p:oleObj>
              </mc:Choice>
              <mc:Fallback>
                <p:oleObj name="Equation" r:id="rId4" imgW="774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663959"/>
                        <a:ext cx="1872208" cy="5529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519232"/>
              </p:ext>
            </p:extLst>
          </p:nvPr>
        </p:nvGraphicFramePr>
        <p:xfrm>
          <a:off x="4860032" y="3609020"/>
          <a:ext cx="900113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3" name="Equation" r:id="rId6" imgW="393480" imgH="203040" progId="Equation.DSMT4">
                  <p:embed/>
                </p:oleObj>
              </mc:Choice>
              <mc:Fallback>
                <p:oleObj name="Equation" r:id="rId6" imgW="393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609020"/>
                        <a:ext cx="900113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419087" y="4221088"/>
                <a:ext cx="7444456" cy="10107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/>
                  <a:t>2. Kinetic energy. Here, we will need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>
                            <a:latin typeface="Cambria Math"/>
                          </a:rPr>
                          <m:t>‖</m:t>
                        </m:r>
                        <m:acc>
                          <m:accPr>
                            <m:chr m:val="̇"/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000" i="1">
                                <a:latin typeface="Cambria Math"/>
                              </a:rPr>
                              <m:t>𝑐</m:t>
                            </m:r>
                          </m:e>
                        </m:acc>
                        <m:r>
                          <a:rPr lang="it-IT" sz="2000">
                            <a:latin typeface="Cambria Math"/>
                          </a:rPr>
                          <m:t>‖</m:t>
                        </m:r>
                      </m:e>
                      <m:sup>
                        <m:r>
                          <a:rPr lang="it-IT" sz="200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 , </a:t>
                </a:r>
                <a:r>
                  <a:rPr lang="en-US" sz="2000" dirty="0"/>
                  <a:t>which is readily obtained from </a:t>
                </a:r>
                <a:r>
                  <a:rPr lang="en-US" sz="2000" dirty="0" smtClean="0"/>
                  <a:t>the velocity </a:t>
                </a:r>
                <a:r>
                  <a:rPr lang="en-US" sz="2000" dirty="0"/>
                  <a:t>triangle as</a:t>
                </a:r>
                <a:endParaRPr lang="it-IT" sz="2000" dirty="0"/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87" y="4221088"/>
                <a:ext cx="7444456" cy="1010726"/>
              </a:xfrm>
              <a:prstGeom prst="rect">
                <a:avLst/>
              </a:prstGeom>
              <a:blipFill rotWithShape="1">
                <a:blip r:embed="rId8"/>
                <a:stretch>
                  <a:fillRect l="-901" r="-819" b="-481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217471"/>
              </p:ext>
            </p:extLst>
          </p:nvPr>
        </p:nvGraphicFramePr>
        <p:xfrm>
          <a:off x="2399627" y="5265204"/>
          <a:ext cx="3562009" cy="82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4" name="Equation" r:id="rId9" imgW="1803240" imgH="419040" progId="Equation.DSMT4">
                  <p:embed/>
                </p:oleObj>
              </mc:Choice>
              <mc:Fallback>
                <p:oleObj name="Equation" r:id="rId9" imgW="1803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9627" y="5265204"/>
                        <a:ext cx="3562009" cy="82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tangolo 10"/>
          <p:cNvSpPr/>
          <p:nvPr/>
        </p:nvSpPr>
        <p:spPr>
          <a:xfrm>
            <a:off x="490884" y="296652"/>
            <a:ext cx="8005552" cy="761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>
                <a:solidFill>
                  <a:srgbClr val="FF0000"/>
                </a:solidFill>
                <a:latin typeface="+mj-lt"/>
              </a:rPr>
              <a:t>An Overhead Crane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8" t="25366" r="28439" b="27154"/>
          <a:stretch/>
        </p:blipFill>
        <p:spPr bwMode="auto">
          <a:xfrm>
            <a:off x="6598888" y="330162"/>
            <a:ext cx="1886494" cy="111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05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437625" y="1412776"/>
                <a:ext cx="7560840" cy="958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 smtClean="0"/>
                  <a:t>Now, 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it-IT" sz="2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denote the kinetic energies of the cart and the rod, </a:t>
                </a:r>
                <a:r>
                  <a:rPr lang="en-US" sz="2000" dirty="0" smtClean="0"/>
                  <a:t>respectively, </a:t>
                </a:r>
                <a:r>
                  <a:rPr lang="it-IT" sz="2000" dirty="0" smtClean="0"/>
                  <a:t>i.e</a:t>
                </a:r>
                <a:r>
                  <a:rPr lang="it-IT" sz="2000" dirty="0"/>
                  <a:t>.,</a:t>
                </a:r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25" y="1412776"/>
                <a:ext cx="7560840" cy="958660"/>
              </a:xfrm>
              <a:prstGeom prst="rect">
                <a:avLst/>
              </a:prstGeom>
              <a:blipFill rotWithShape="1">
                <a:blip r:embed="rId3"/>
                <a:stretch>
                  <a:fillRect l="-887" r="-806" b="-1082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802096"/>
              </p:ext>
            </p:extLst>
          </p:nvPr>
        </p:nvGraphicFramePr>
        <p:xfrm>
          <a:off x="3491880" y="1988840"/>
          <a:ext cx="1620317" cy="896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0" name="Equation" r:id="rId4" imgW="711000" imgH="393480" progId="Equation.DSMT4">
                  <p:embed/>
                </p:oleObj>
              </mc:Choice>
              <mc:Fallback>
                <p:oleObj name="Equation" r:id="rId4" imgW="711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1988840"/>
                        <a:ext cx="1620317" cy="8966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630111"/>
              </p:ext>
            </p:extLst>
          </p:nvPr>
        </p:nvGraphicFramePr>
        <p:xfrm>
          <a:off x="215516" y="2971880"/>
          <a:ext cx="8572896" cy="745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1" name="Equation" r:id="rId6" imgW="4965480" imgH="431640" progId="Equation.DSMT4">
                  <p:embed/>
                </p:oleObj>
              </mc:Choice>
              <mc:Fallback>
                <p:oleObj name="Equation" r:id="rId6" imgW="4965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16" y="2971880"/>
                        <a:ext cx="8572896" cy="745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ttangolo 15"/>
          <p:cNvSpPr/>
          <p:nvPr/>
        </p:nvSpPr>
        <p:spPr>
          <a:xfrm>
            <a:off x="437625" y="3717032"/>
            <a:ext cx="145264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/>
              <a:t>and </a:t>
            </a:r>
            <a:r>
              <a:rPr lang="it-IT" sz="2000" dirty="0" err="1"/>
              <a:t>hence</a:t>
            </a:r>
            <a:r>
              <a:rPr lang="it-IT" sz="2000" dirty="0"/>
              <a:t>,</a:t>
            </a:r>
          </a:p>
        </p:txBody>
      </p:sp>
      <p:graphicFrame>
        <p:nvGraphicFramePr>
          <p:cNvPr id="17" name="Ogget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73730"/>
              </p:ext>
            </p:extLst>
          </p:nvPr>
        </p:nvGraphicFramePr>
        <p:xfrm>
          <a:off x="1883371" y="4077072"/>
          <a:ext cx="5493311" cy="85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2" name="Equation" r:id="rId8" imgW="2781000" imgH="431640" progId="Equation.DSMT4">
                  <p:embed/>
                </p:oleObj>
              </mc:Choice>
              <mc:Fallback>
                <p:oleObj name="Equation" r:id="rId8" imgW="2781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3371" y="4077072"/>
                        <a:ext cx="5493311" cy="85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ttangolo 17"/>
          <p:cNvSpPr/>
          <p:nvPr/>
        </p:nvSpPr>
        <p:spPr>
          <a:xfrm>
            <a:off x="418862" y="4790092"/>
            <a:ext cx="6671964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Compared with Eq. 1.27, the </a:t>
            </a:r>
            <a:r>
              <a:rPr lang="en-US" sz="2000" dirty="0" smtClean="0"/>
              <a:t>foregoing expression </a:t>
            </a:r>
            <a:r>
              <a:rPr lang="en-US" sz="2000" dirty="0"/>
              <a:t>yields</a:t>
            </a:r>
            <a:endParaRPr lang="it-IT" sz="2000" dirty="0"/>
          </a:p>
        </p:txBody>
      </p:sp>
      <p:graphicFrame>
        <p:nvGraphicFramePr>
          <p:cNvPr id="19" name="Ogget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930409"/>
              </p:ext>
            </p:extLst>
          </p:nvPr>
        </p:nvGraphicFramePr>
        <p:xfrm>
          <a:off x="1148767" y="5265204"/>
          <a:ext cx="3138488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3" name="Equation" r:id="rId10" imgW="1726920" imgH="393480" progId="Equation.DSMT4">
                  <p:embed/>
                </p:oleObj>
              </mc:Choice>
              <mc:Fallback>
                <p:oleObj name="Equation" r:id="rId10" imgW="1726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8767" y="5265204"/>
                        <a:ext cx="3138488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910526"/>
              </p:ext>
            </p:extLst>
          </p:nvPr>
        </p:nvGraphicFramePr>
        <p:xfrm>
          <a:off x="5004048" y="5301208"/>
          <a:ext cx="2376487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4" name="Equation" r:id="rId12" imgW="1295280" imgH="393480" progId="Equation.DSMT4">
                  <p:embed/>
                </p:oleObj>
              </mc:Choice>
              <mc:Fallback>
                <p:oleObj name="Equation" r:id="rId12" imgW="1295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5301208"/>
                        <a:ext cx="2376487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8" t="25366" r="28439" b="27154"/>
          <a:stretch/>
        </p:blipFill>
        <p:spPr bwMode="auto">
          <a:xfrm>
            <a:off x="6598888" y="330162"/>
            <a:ext cx="1886494" cy="111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490884" y="296652"/>
            <a:ext cx="8005552" cy="761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>
                <a:solidFill>
                  <a:srgbClr val="FF0000"/>
                </a:solidFill>
                <a:latin typeface="+mj-lt"/>
              </a:rPr>
              <a:t>An Overhead Crane</a:t>
            </a:r>
          </a:p>
        </p:txBody>
      </p:sp>
    </p:spTree>
    <p:extLst>
      <p:ext uri="{BB962C8B-B14F-4D97-AF65-F5344CB8AC3E}">
        <p14:creationId xmlns:p14="http://schemas.microsoft.com/office/powerpoint/2010/main" val="3586732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05850"/>
              </p:ext>
            </p:extLst>
          </p:nvPr>
        </p:nvGraphicFramePr>
        <p:xfrm>
          <a:off x="5530850" y="27908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2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850" y="27908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1"/>
          <p:cNvSpPr/>
          <p:nvPr/>
        </p:nvSpPr>
        <p:spPr>
          <a:xfrm>
            <a:off x="467544" y="1447390"/>
            <a:ext cx="2533066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/>
              <a:t>3. </a:t>
            </a:r>
            <a:r>
              <a:rPr lang="it-IT" sz="2000" b="1" dirty="0" err="1"/>
              <a:t>Potential</a:t>
            </a:r>
            <a:r>
              <a:rPr lang="it-IT" sz="2000" b="1" dirty="0"/>
              <a:t> </a:t>
            </a:r>
            <a:r>
              <a:rPr lang="it-IT" sz="2000" b="1" dirty="0" err="1"/>
              <a:t>energy</a:t>
            </a:r>
            <a:r>
              <a:rPr lang="it-IT" sz="2000" dirty="0"/>
              <a:t>.</a:t>
            </a:r>
          </a:p>
        </p:txBody>
      </p:sp>
      <p:sp>
        <p:nvSpPr>
          <p:cNvPr id="3" name="Rettangolo 2"/>
          <p:cNvSpPr/>
          <p:nvPr/>
        </p:nvSpPr>
        <p:spPr>
          <a:xfrm>
            <a:off x="608460" y="1944386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This is only gravitational and pertains to the rod, the potential</a:t>
            </a:r>
          </a:p>
          <a:p>
            <a:pPr algn="just"/>
            <a:r>
              <a:rPr lang="en-US" sz="2000" dirty="0"/>
              <a:t>energy of the cart remaining constant, and, therefore, can be assumed to be </a:t>
            </a:r>
            <a:r>
              <a:rPr lang="en-US" sz="2000" dirty="0" smtClean="0"/>
              <a:t>zero. Hence</a:t>
            </a:r>
            <a:r>
              <a:rPr lang="en-US" sz="2000" dirty="0"/>
              <a:t>, if we use the level of the pin as a reference</a:t>
            </a:r>
            <a:r>
              <a:rPr lang="en-US" dirty="0"/>
              <a:t>,</a:t>
            </a:r>
            <a:endParaRPr lang="it-IT" dirty="0"/>
          </a:p>
        </p:txBody>
      </p:sp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471293"/>
              </p:ext>
            </p:extLst>
          </p:nvPr>
        </p:nvGraphicFramePr>
        <p:xfrm>
          <a:off x="3164842" y="3429000"/>
          <a:ext cx="2094235" cy="7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3" name="Equation" r:id="rId5" imgW="1079280" imgH="393480" progId="Equation.DSMT4">
                  <p:embed/>
                </p:oleObj>
              </mc:Choice>
              <mc:Fallback>
                <p:oleObj name="Equation" r:id="rId5" imgW="1079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842" y="3429000"/>
                        <a:ext cx="2094235" cy="765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ttangolo 14"/>
          <p:cNvSpPr/>
          <p:nvPr/>
        </p:nvSpPr>
        <p:spPr>
          <a:xfrm>
            <a:off x="610218" y="4077072"/>
            <a:ext cx="352872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4. </a:t>
            </a:r>
            <a:r>
              <a:rPr lang="en-US" sz="2000" b="1" dirty="0" err="1"/>
              <a:t>Lagrangian</a:t>
            </a:r>
            <a:r>
              <a:rPr lang="en-US" sz="2000" dirty="0"/>
              <a:t>. This is simply</a:t>
            </a:r>
            <a:endParaRPr lang="it-IT" sz="2000" dirty="0"/>
          </a:p>
        </p:txBody>
      </p:sp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916210"/>
              </p:ext>
            </p:extLst>
          </p:nvPr>
        </p:nvGraphicFramePr>
        <p:xfrm>
          <a:off x="1727350" y="4617132"/>
          <a:ext cx="5716401" cy="69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4" name="Equation" r:id="rId7" imgW="3568680" imgH="431640" progId="Equation.DSMT4">
                  <p:embed/>
                </p:oleObj>
              </mc:Choice>
              <mc:Fallback>
                <p:oleObj name="Equation" r:id="rId7" imgW="3568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350" y="4617132"/>
                        <a:ext cx="5716401" cy="690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/>
              <p:cNvSpPr/>
              <p:nvPr/>
            </p:nvSpPr>
            <p:spPr>
              <a:xfrm>
                <a:off x="610218" y="5157192"/>
                <a:ext cx="7092788" cy="958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/>
                  <a:t>5. </a:t>
                </a:r>
                <a:r>
                  <a:rPr lang="en-US" sz="2000" b="1" dirty="0"/>
                  <a:t>Power supplied</a:t>
                </a:r>
                <a:r>
                  <a:rPr lang="en-US" sz="2000" dirty="0"/>
                  <a:t>. Again, we have no driving force, and hence,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/>
                      </a:rPr>
                      <m:t>𝛱</m:t>
                    </m:r>
                  </m:oMath>
                </a14:m>
                <a:r>
                  <a:rPr lang="en-US" sz="2000" dirty="0"/>
                  <a:t> = 0.</a:t>
                </a:r>
                <a:endParaRPr lang="it-IT" sz="2000" dirty="0"/>
              </a:p>
            </p:txBody>
          </p:sp>
        </mc:Choice>
        <mc:Fallback xmlns=""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18" y="5157192"/>
                <a:ext cx="7092788" cy="958660"/>
              </a:xfrm>
              <a:prstGeom prst="rect">
                <a:avLst/>
              </a:prstGeom>
              <a:blipFill rotWithShape="1">
                <a:blip r:embed="rId9"/>
                <a:stretch>
                  <a:fillRect l="-859" r="-859" b="-1082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522376"/>
              </p:ext>
            </p:extLst>
          </p:nvPr>
        </p:nvGraphicFramePr>
        <p:xfrm>
          <a:off x="5130800" y="2781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5" name="Equation" r:id="rId10" imgW="914400" imgH="198720" progId="Equation.DSMT4">
                  <p:embed/>
                </p:oleObj>
              </mc:Choice>
              <mc:Fallback>
                <p:oleObj name="Equation" r:id="rId10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30800" y="27813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tangolo 10"/>
          <p:cNvSpPr/>
          <p:nvPr/>
        </p:nvSpPr>
        <p:spPr>
          <a:xfrm>
            <a:off x="490884" y="296652"/>
            <a:ext cx="8005552" cy="761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>
                <a:solidFill>
                  <a:srgbClr val="FF0000"/>
                </a:solidFill>
                <a:latin typeface="+mj-lt"/>
              </a:rPr>
              <a:t>An Overhead Crane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8" t="25366" r="28439" b="27154"/>
          <a:stretch/>
        </p:blipFill>
        <p:spPr bwMode="auto">
          <a:xfrm>
            <a:off x="6598888" y="330162"/>
            <a:ext cx="1886494" cy="111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916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96144" y="1484784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6. Power dissipation. </a:t>
            </a:r>
            <a:r>
              <a:rPr lang="en-US" sz="2000" dirty="0"/>
              <a:t>Here, the only sink of energy occurs in the pin, and hence</a:t>
            </a:r>
            <a:r>
              <a:rPr lang="en-US" dirty="0"/>
              <a:t>,</a:t>
            </a:r>
            <a:endParaRPr lang="it-IT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260443"/>
              </p:ext>
            </p:extLst>
          </p:nvPr>
        </p:nvGraphicFramePr>
        <p:xfrm>
          <a:off x="3677630" y="2133214"/>
          <a:ext cx="1080120" cy="683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6" name="Equation" r:id="rId3" imgW="622080" imgH="393480" progId="Equation.DSMT4">
                  <p:embed/>
                </p:oleObj>
              </mc:Choice>
              <mc:Fallback>
                <p:oleObj name="Equation" r:id="rId3" imgW="622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7630" y="2133214"/>
                        <a:ext cx="1080120" cy="6837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/>
          <p:cNvSpPr/>
          <p:nvPr/>
        </p:nvSpPr>
        <p:spPr>
          <a:xfrm>
            <a:off x="495265" y="2672916"/>
            <a:ext cx="7443092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7. </a:t>
            </a:r>
            <a:r>
              <a:rPr lang="en-US" sz="2000" b="1" dirty="0"/>
              <a:t>Lagrange equations</a:t>
            </a:r>
            <a:r>
              <a:rPr lang="en-US" sz="2000" dirty="0"/>
              <a:t>. Now it is a </a:t>
            </a:r>
            <a:r>
              <a:rPr lang="en-US" sz="2000" dirty="0" err="1"/>
              <a:t>simplematter</a:t>
            </a:r>
            <a:r>
              <a:rPr lang="en-US" sz="2000" dirty="0"/>
              <a:t> to calculate the partial </a:t>
            </a:r>
            <a:r>
              <a:rPr lang="en-US" sz="2000" dirty="0" smtClean="0"/>
              <a:t>derivatives </a:t>
            </a:r>
            <a:r>
              <a:rPr lang="it-IT" sz="2000" dirty="0" smtClean="0"/>
              <a:t>of </a:t>
            </a:r>
            <a:r>
              <a:rPr lang="it-IT" sz="2000" dirty="0"/>
              <a:t>the </a:t>
            </a:r>
            <a:r>
              <a:rPr lang="it-IT" sz="2000" dirty="0" err="1"/>
              <a:t>foregoing</a:t>
            </a:r>
            <a:r>
              <a:rPr lang="it-IT" sz="2000" dirty="0"/>
              <a:t> </a:t>
            </a:r>
            <a:r>
              <a:rPr lang="it-IT" sz="2000" dirty="0" err="1"/>
              <a:t>functions</a:t>
            </a:r>
            <a:r>
              <a:rPr lang="it-IT" sz="2000" dirty="0"/>
              <a:t>:</a:t>
            </a: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185405"/>
              </p:ext>
            </p:extLst>
          </p:nvPr>
        </p:nvGraphicFramePr>
        <p:xfrm>
          <a:off x="2650654" y="3753036"/>
          <a:ext cx="3168352" cy="708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7" name="Equation" r:id="rId5" imgW="1765080" imgH="393480" progId="Equation.DSMT4">
                  <p:embed/>
                </p:oleObj>
              </mc:Choice>
              <mc:Fallback>
                <p:oleObj name="Equation" r:id="rId5" imgW="1765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0654" y="3753036"/>
                        <a:ext cx="3168352" cy="7083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989930"/>
              </p:ext>
            </p:extLst>
          </p:nvPr>
        </p:nvGraphicFramePr>
        <p:xfrm>
          <a:off x="1799692" y="4473116"/>
          <a:ext cx="5652628" cy="783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8" name="Equation" r:id="rId7" imgW="3111480" imgH="431640" progId="Equation.DSMT4">
                  <p:embed/>
                </p:oleObj>
              </mc:Choice>
              <mc:Fallback>
                <p:oleObj name="Equation" r:id="rId7" imgW="3111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9692" y="4473116"/>
                        <a:ext cx="5652628" cy="783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255382"/>
              </p:ext>
            </p:extLst>
          </p:nvPr>
        </p:nvGraphicFramePr>
        <p:xfrm>
          <a:off x="2375756" y="5301208"/>
          <a:ext cx="4022197" cy="760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9" name="Equation" r:id="rId9" imgW="2082800" imgH="393700" progId="Equation.DSMT4">
                  <p:embed/>
                </p:oleObj>
              </mc:Choice>
              <mc:Fallback>
                <p:oleObj name="Equation" r:id="rId9" imgW="2082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5756" y="5301208"/>
                        <a:ext cx="4022197" cy="7605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8" t="25366" r="28439" b="27154"/>
          <a:stretch/>
        </p:blipFill>
        <p:spPr bwMode="auto">
          <a:xfrm>
            <a:off x="6598888" y="330162"/>
            <a:ext cx="1886494" cy="111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490884" y="296652"/>
            <a:ext cx="8005552" cy="761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>
                <a:solidFill>
                  <a:srgbClr val="FF0000"/>
                </a:solidFill>
                <a:latin typeface="+mj-lt"/>
              </a:rPr>
              <a:t>An Overhead Crane</a:t>
            </a:r>
          </a:p>
        </p:txBody>
      </p:sp>
    </p:spTree>
    <p:extLst>
      <p:ext uri="{BB962C8B-B14F-4D97-AF65-F5344CB8AC3E}">
        <p14:creationId xmlns:p14="http://schemas.microsoft.com/office/powerpoint/2010/main" val="203099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465177" y="1239618"/>
                <a:ext cx="8100900" cy="24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/>
                  <a:t>In order to complete the Lagrange equations, we need only the generalized </a:t>
                </a:r>
                <a:r>
                  <a:rPr lang="en-US" sz="2000" dirty="0" smtClean="0"/>
                  <a:t>force. Since </a:t>
                </a:r>
                <a:r>
                  <a:rPr lang="en-US" sz="2000" dirty="0"/>
                  <a:t>the system is driven under a controlled motion, the active component of </a:t>
                </a:r>
                <a:r>
                  <a:rPr lang="en-US" sz="2000" dirty="0" smtClean="0"/>
                  <a:t>the generalized </a:t>
                </a:r>
                <a:r>
                  <a:rPr lang="en-US" sz="2000" dirty="0"/>
                  <a:t>force stems from the </a:t>
                </a:r>
                <a:r>
                  <a:rPr lang="en-US" sz="2000" dirty="0" err="1"/>
                  <a:t>Lagrangian</a:t>
                </a:r>
                <a:r>
                  <a:rPr lang="en-US" sz="2000" dirty="0"/>
                  <a:t>, and will be made apparent </a:t>
                </a:r>
                <a:r>
                  <a:rPr lang="en-US" sz="2000" dirty="0" smtClean="0"/>
                  <a:t>when we </a:t>
                </a:r>
                <a:r>
                  <a:rPr lang="en-US" sz="2000" dirty="0"/>
                  <a:t>set up the governing equations, the dissipative component being linear </a:t>
                </a:r>
                <a:r>
                  <a:rPr lang="en-US" sz="2000" dirty="0" smtClean="0"/>
                  <a:t>in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000" i="1">
                            <a:latin typeface="Cambria Math"/>
                          </a:rPr>
                          <m:t>𝜃</m:t>
                        </m:r>
                      </m:e>
                    </m:acc>
                  </m:oMath>
                </a14:m>
                <a:r>
                  <a:rPr lang="el-GR" sz="2000" dirty="0"/>
                  <a:t>, </a:t>
                </a:r>
                <a:r>
                  <a:rPr lang="it-IT" sz="2000" dirty="0"/>
                  <a:t>i.e.,</a:t>
                </a:r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77" y="1239618"/>
                <a:ext cx="8100900" cy="2400657"/>
              </a:xfrm>
              <a:prstGeom prst="rect">
                <a:avLst/>
              </a:prstGeom>
              <a:blipFill rotWithShape="1">
                <a:blip r:embed="rId3"/>
                <a:stretch>
                  <a:fillRect l="-752" r="-828" b="-20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385544"/>
              </p:ext>
            </p:extLst>
          </p:nvPr>
        </p:nvGraphicFramePr>
        <p:xfrm>
          <a:off x="3743908" y="3580641"/>
          <a:ext cx="1080120" cy="44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8" name="Equation" r:id="rId4" imgW="583920" imgH="241200" progId="Equation.DSMT4">
                  <p:embed/>
                </p:oleObj>
              </mc:Choice>
              <mc:Fallback>
                <p:oleObj name="Equation" r:id="rId4" imgW="583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908" y="3580641"/>
                        <a:ext cx="1080120" cy="4465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ttangolo 12"/>
          <p:cNvSpPr/>
          <p:nvPr/>
        </p:nvSpPr>
        <p:spPr>
          <a:xfrm>
            <a:off x="465177" y="3825044"/>
            <a:ext cx="515557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Therefore, the governing equation becomes</a:t>
            </a:r>
            <a:endParaRPr lang="it-IT" sz="2000" dirty="0"/>
          </a:p>
        </p:txBody>
      </p:sp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060509"/>
              </p:ext>
            </p:extLst>
          </p:nvPr>
        </p:nvGraphicFramePr>
        <p:xfrm>
          <a:off x="2461724" y="4379042"/>
          <a:ext cx="4408300" cy="635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9" name="Equation" r:id="rId6" imgW="2730240" imgH="393480" progId="Equation.DSMT4">
                  <p:embed/>
                </p:oleObj>
              </mc:Choice>
              <mc:Fallback>
                <p:oleObj name="Equation" r:id="rId6" imgW="2730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1724" y="4379042"/>
                        <a:ext cx="4408300" cy="635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ttangolo 14"/>
          <p:cNvSpPr/>
          <p:nvPr/>
        </p:nvSpPr>
        <p:spPr>
          <a:xfrm>
            <a:off x="461312" y="4929336"/>
            <a:ext cx="4054315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that can be rearranged in the form</a:t>
            </a:r>
            <a:endParaRPr lang="it-IT" sz="2000" dirty="0"/>
          </a:p>
        </p:txBody>
      </p:sp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76590"/>
              </p:ext>
            </p:extLst>
          </p:nvPr>
        </p:nvGraphicFramePr>
        <p:xfrm>
          <a:off x="2431973" y="5438164"/>
          <a:ext cx="4467801" cy="641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0" name="Equation" r:id="rId8" imgW="2743200" imgH="393480" progId="Equation.DSMT4">
                  <p:embed/>
                </p:oleObj>
              </mc:Choice>
              <mc:Fallback>
                <p:oleObj name="Equation" r:id="rId8" imgW="2743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1973" y="5438164"/>
                        <a:ext cx="4467801" cy="6411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8" t="25366" r="28439" b="27154"/>
          <a:stretch/>
        </p:blipFill>
        <p:spPr bwMode="auto">
          <a:xfrm>
            <a:off x="6598888" y="330163"/>
            <a:ext cx="1717528" cy="101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490884" y="296652"/>
            <a:ext cx="8005552" cy="761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>
                <a:solidFill>
                  <a:srgbClr val="FF0000"/>
                </a:solidFill>
                <a:latin typeface="+mj-lt"/>
              </a:rPr>
              <a:t>An Overhead Crane</a:t>
            </a:r>
          </a:p>
        </p:txBody>
      </p:sp>
    </p:spTree>
    <p:extLst>
      <p:ext uri="{BB962C8B-B14F-4D97-AF65-F5344CB8AC3E}">
        <p14:creationId xmlns:p14="http://schemas.microsoft.com/office/powerpoint/2010/main" val="3165896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13047" y="1664804"/>
            <a:ext cx="738082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Now we can readily identify the generalized mass as</a:t>
            </a:r>
            <a:endParaRPr lang="it-IT" sz="2000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619251"/>
              </p:ext>
            </p:extLst>
          </p:nvPr>
        </p:nvGraphicFramePr>
        <p:xfrm>
          <a:off x="3491880" y="2434343"/>
          <a:ext cx="1551088" cy="7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0" name="Equation" r:id="rId3" imgW="850680" imgH="393480" progId="Equation.DSMT4">
                  <p:embed/>
                </p:oleObj>
              </mc:Choice>
              <mc:Fallback>
                <p:oleObj name="Equation" r:id="rId3" imgW="850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434343"/>
                        <a:ext cx="1551088" cy="717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/>
          <p:cNvSpPr/>
          <p:nvPr/>
        </p:nvSpPr>
        <p:spPr>
          <a:xfrm>
            <a:off x="647564" y="3140968"/>
            <a:ext cx="124104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err="1"/>
              <a:t>Likewise</a:t>
            </a:r>
            <a:r>
              <a:rPr lang="it-IT" sz="2000" dirty="0"/>
              <a:t>,</a:t>
            </a: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508339"/>
              </p:ext>
            </p:extLst>
          </p:nvPr>
        </p:nvGraphicFramePr>
        <p:xfrm>
          <a:off x="3599892" y="3627915"/>
          <a:ext cx="1238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1" name="Equation" r:id="rId5" imgW="711000" imgH="291960" progId="Equation.DSMT4">
                  <p:embed/>
                </p:oleObj>
              </mc:Choice>
              <mc:Fallback>
                <p:oleObj name="Equation" r:id="rId5" imgW="7110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9892" y="3627915"/>
                        <a:ext cx="1238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9"/>
          <p:cNvSpPr/>
          <p:nvPr/>
        </p:nvSpPr>
        <p:spPr>
          <a:xfrm>
            <a:off x="323020" y="4135915"/>
            <a:ext cx="86123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and so, the system at hand contains neither </a:t>
            </a:r>
            <a:r>
              <a:rPr lang="en-US" sz="2000" dirty="0" err="1"/>
              <a:t>Coriolis</a:t>
            </a:r>
            <a:r>
              <a:rPr lang="en-US" sz="2000" dirty="0"/>
              <a:t> nor centrifugal forces.</a:t>
            </a:r>
            <a:endParaRPr lang="it-IT" sz="2000" dirty="0"/>
          </a:p>
        </p:txBody>
      </p:sp>
      <p:sp>
        <p:nvSpPr>
          <p:cNvPr id="12" name="Rettangolo 11"/>
          <p:cNvSpPr/>
          <p:nvPr/>
        </p:nvSpPr>
        <p:spPr>
          <a:xfrm>
            <a:off x="490884" y="296652"/>
            <a:ext cx="8005552" cy="761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>
                <a:solidFill>
                  <a:srgbClr val="FF0000"/>
                </a:solidFill>
                <a:latin typeface="+mj-lt"/>
              </a:rPr>
              <a:t>An Overhead Crane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8" t="25366" r="28439" b="27154"/>
          <a:stretch/>
        </p:blipFill>
        <p:spPr bwMode="auto">
          <a:xfrm>
            <a:off x="6696236" y="296652"/>
            <a:ext cx="1717528" cy="101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907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539552" y="1193462"/>
                <a:ext cx="838893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latin typeface="+mn-lt"/>
                  </a:rPr>
                  <a:t>a) Kinetic Energy of the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/>
                      </a:rPr>
                      <m:t>𝑖</m:t>
                    </m:r>
                    <m:r>
                      <a:rPr lang="it-IT" sz="2000" b="1" i="1" smtClean="0">
                        <a:latin typeface="Cambria Math"/>
                      </a:rPr>
                      <m:t>𝒕𝒉</m:t>
                    </m:r>
                    <m:r>
                      <a:rPr lang="it-IT" sz="20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1" dirty="0" smtClean="0">
                    <a:latin typeface="+mn-lt"/>
                  </a:rPr>
                  <a:t>Rigid </a:t>
                </a:r>
                <a:r>
                  <a:rPr lang="en-US" sz="2000" b="1" dirty="0">
                    <a:latin typeface="+mn-lt"/>
                  </a:rPr>
                  <a:t>Body of a Mechanical System </a:t>
                </a:r>
                <a:r>
                  <a:rPr lang="en-US" sz="2000" b="1" dirty="0" smtClean="0">
                    <a:latin typeface="+mn-lt"/>
                  </a:rPr>
                  <a:t>Undergoing </a:t>
                </a:r>
                <a:r>
                  <a:rPr lang="it-IT" sz="2000" b="1" dirty="0" smtClean="0">
                    <a:latin typeface="+mn-lt"/>
                  </a:rPr>
                  <a:t>Planar Motion</a:t>
                </a:r>
                <a:endParaRPr lang="it-IT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193462"/>
                <a:ext cx="8388932" cy="1015663"/>
              </a:xfrm>
              <a:prstGeom prst="rect">
                <a:avLst/>
              </a:prstGeom>
              <a:blipFill rotWithShape="1">
                <a:blip r:embed="rId3"/>
                <a:stretch>
                  <a:fillRect l="-799" b="-481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676072" y="2420888"/>
                <a:ext cx="7884876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 smtClean="0">
                    <a:latin typeface="+mn-lt"/>
                  </a:rPr>
                  <a:t>where: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+mn-lt"/>
                  </a:rPr>
                  <a:t>  is </a:t>
                </a:r>
                <a:r>
                  <a:rPr lang="en-US" sz="2000" dirty="0">
                    <a:latin typeface="+mn-lt"/>
                  </a:rPr>
                  <a:t>the mass of the </a:t>
                </a:r>
                <a:r>
                  <a:rPr lang="en-US" sz="2000" dirty="0" err="1">
                    <a:latin typeface="+mn-lt"/>
                  </a:rPr>
                  <a:t>ith</a:t>
                </a:r>
                <a:r>
                  <a:rPr lang="en-US" sz="2000" dirty="0">
                    <a:latin typeface="+mn-lt"/>
                  </a:rPr>
                  <a:t> rigid body</a:t>
                </a:r>
                <a:r>
                  <a:rPr lang="en-US" sz="2000" dirty="0" smtClean="0">
                    <a:latin typeface="+mn-lt"/>
                  </a:rPr>
                  <a:t>;</a:t>
                </a:r>
                <a:endParaRPr lang="en-US" sz="2000" dirty="0">
                  <a:latin typeface="+mn-lt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000" b="1" i="1">
                                <a:latin typeface="Cambria Math"/>
                              </a:rPr>
                              <m:t>𝒄</m:t>
                            </m:r>
                          </m:e>
                        </m:acc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+mn-lt"/>
                  </a:rPr>
                  <a:t> is </a:t>
                </a:r>
                <a:r>
                  <a:rPr lang="en-US" sz="2000" dirty="0">
                    <a:latin typeface="+mn-lt"/>
                  </a:rPr>
                  <a:t>the two-dimensional velocity vector of the center </a:t>
                </a:r>
                <a:r>
                  <a:rPr lang="en-US" sz="2000" dirty="0" smtClean="0">
                    <a:latin typeface="+mn-lt"/>
                  </a:rPr>
                  <a:t>of mass </a:t>
                </a:r>
                <a:r>
                  <a:rPr lang="en-US" sz="2000" dirty="0">
                    <a:latin typeface="+mn-lt"/>
                  </a:rPr>
                  <a:t>of the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/>
                      </a:rPr>
                      <m:t>𝑖𝑡h</m:t>
                    </m:r>
                    <m:r>
                      <a:rPr lang="it-IT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rigid body </a:t>
                </a:r>
                <a:r>
                  <a:rPr lang="en-US" sz="2000" dirty="0">
                    <a:latin typeface="+mn-lt"/>
                  </a:rPr>
                  <a:t>with respect to an inertial frame, </a:t>
                </a:r>
                <a14:m>
                  <m:oMath xmlns:m="http://schemas.openxmlformats.org/officeDocument/2006/math">
                    <m:r>
                      <a:rPr lang="it-IT" sz="2000">
                        <a:latin typeface="Cambria Math"/>
                      </a:rPr>
                      <m:t>‖</m:t>
                    </m:r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000" i="1">
                                <a:latin typeface="Cambria Math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it-IT" sz="2000">
                        <a:latin typeface="Cambria Math"/>
                      </a:rPr>
                      <m:t>‖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smtClean="0">
                    <a:latin typeface="+mn-lt"/>
                  </a:rPr>
                  <a:t>representing </a:t>
                </a:r>
                <a:r>
                  <a:rPr lang="en-US" sz="2000" dirty="0">
                    <a:latin typeface="+mn-lt"/>
                  </a:rPr>
                  <a:t>its magnitude;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𝐶𝑖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+mn-lt"/>
                  </a:rPr>
                  <a:t> is </a:t>
                </a:r>
                <a:r>
                  <a:rPr lang="en-US" sz="2000" dirty="0">
                    <a:latin typeface="+mn-lt"/>
                  </a:rPr>
                  <a:t>the scalar moment of inertia of the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/>
                      </a:rPr>
                      <m:t>𝑖𝑡h</m:t>
                    </m:r>
                    <m:r>
                      <a:rPr lang="it-IT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>
                    <a:latin typeface="+mn-lt"/>
                  </a:rPr>
                  <a:t>rigid body with respect to </a:t>
                </a:r>
                <a:r>
                  <a:rPr lang="en-US" sz="2000" dirty="0" smtClean="0">
                    <a:latin typeface="+mn-lt"/>
                  </a:rPr>
                  <a:t>its center </a:t>
                </a:r>
                <a:r>
                  <a:rPr lang="en-US" sz="2000" dirty="0">
                    <a:latin typeface="+mn-lt"/>
                  </a:rPr>
                  <a:t>of mass; </a:t>
                </a:r>
                <a:r>
                  <a:rPr lang="en-US" sz="2000" dirty="0" smtClean="0">
                    <a:latin typeface="+mn-lt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+mn-lt"/>
                  </a:rPr>
                  <a:t> is </a:t>
                </a:r>
                <a:r>
                  <a:rPr lang="en-US" sz="2000" dirty="0">
                    <a:latin typeface="+mn-lt"/>
                  </a:rPr>
                  <a:t>the scalar angular velocity of the </a:t>
                </a:r>
                <a:r>
                  <a:rPr lang="en-US" sz="2000" dirty="0" err="1">
                    <a:latin typeface="+mn-lt"/>
                  </a:rPr>
                  <a:t>ith</a:t>
                </a:r>
                <a:r>
                  <a:rPr lang="en-US" sz="2000" dirty="0">
                    <a:latin typeface="+mn-lt"/>
                  </a:rPr>
                  <a:t> rigid body with respect to </a:t>
                </a:r>
                <a:r>
                  <a:rPr lang="en-US" sz="2000" dirty="0" smtClean="0">
                    <a:latin typeface="+mn-lt"/>
                  </a:rPr>
                  <a:t>an inertial </a:t>
                </a:r>
                <a:r>
                  <a:rPr lang="en-US" sz="2000" dirty="0">
                    <a:latin typeface="+mn-lt"/>
                  </a:rPr>
                  <a:t>frame</a:t>
                </a:r>
                <a:r>
                  <a:rPr lang="en-US" sz="2000" dirty="0"/>
                  <a:t>.</a:t>
                </a:r>
                <a:endParaRPr lang="it-IT" sz="2000" dirty="0"/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72" y="2420888"/>
                <a:ext cx="7884876" cy="3785652"/>
              </a:xfrm>
              <a:prstGeom prst="rect">
                <a:avLst/>
              </a:prstGeom>
              <a:blipFill rotWithShape="1">
                <a:blip r:embed="rId4"/>
                <a:stretch>
                  <a:fillRect l="-851" r="-773" b="-48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246043"/>
              </p:ext>
            </p:extLst>
          </p:nvPr>
        </p:nvGraphicFramePr>
        <p:xfrm>
          <a:off x="3507034" y="2115815"/>
          <a:ext cx="2222952" cy="610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" name="Equation" r:id="rId5" imgW="1434960" imgH="393480" progId="Equation.DSMT4">
                  <p:embed/>
                </p:oleObj>
              </mc:Choice>
              <mc:Fallback>
                <p:oleObj name="Equation" r:id="rId5" imgW="1434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07034" y="2115815"/>
                        <a:ext cx="2222952" cy="610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424586" y="242064"/>
                <a:ext cx="8254439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it-IT" sz="2800" dirty="0" smtClean="0"/>
                  <a:t>T: </a:t>
                </a:r>
                <a:r>
                  <a:rPr lang="it-IT" sz="2800" dirty="0" err="1" smtClean="0"/>
                  <a:t>Kinetic</a:t>
                </a:r>
                <a:r>
                  <a:rPr lang="it-IT" sz="2800" dirty="0" smtClean="0"/>
                  <a:t> Energy</a:t>
                </a:r>
                <a:r>
                  <a:rPr lang="en-US" sz="2800" dirty="0"/>
                  <a:t> </a:t>
                </a:r>
                <a:endParaRPr lang="en-US" sz="2800" dirty="0" smtClean="0"/>
              </a:p>
              <a:p>
                <a:pPr>
                  <a:lnSpc>
                    <a:spcPct val="100000"/>
                  </a:lnSpc>
                </a:pPr>
                <a:r>
                  <a:rPr lang="en-US" sz="2000" dirty="0" smtClean="0"/>
                  <a:t>The </a:t>
                </a:r>
                <a:r>
                  <a:rPr lang="en-US" sz="2000" dirty="0"/>
                  <a:t>kinetic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of the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/>
                      </a:rPr>
                      <m:t>𝑖𝑡h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rigid </a:t>
                </a:r>
                <a:r>
                  <a:rPr lang="en-US" sz="2000" dirty="0"/>
                  <a:t>body can </a:t>
                </a:r>
                <a:r>
                  <a:rPr lang="en-US" sz="2000" dirty="0" smtClean="0"/>
                  <a:t>be </a:t>
                </a:r>
                <a:r>
                  <a:rPr lang="en-US" sz="2000" dirty="0"/>
                  <a:t>determined </a:t>
                </a:r>
                <a:r>
                  <a:rPr lang="en-US" sz="2000" dirty="0" smtClean="0"/>
                  <a:t>using ….</a:t>
                </a:r>
                <a:r>
                  <a:rPr lang="it-IT" sz="2800" dirty="0" smtClean="0"/>
                  <a:t> </a:t>
                </a:r>
                <a:endParaRPr lang="it-IT" sz="2800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86" y="242064"/>
                <a:ext cx="8254439" cy="954107"/>
              </a:xfrm>
              <a:prstGeom prst="rect">
                <a:avLst/>
              </a:prstGeom>
              <a:blipFill rotWithShape="1">
                <a:blip r:embed="rId7"/>
                <a:stretch>
                  <a:fillRect l="-1551" t="-6410" b="-89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286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171054"/>
              </p:ext>
            </p:extLst>
          </p:nvPr>
        </p:nvGraphicFramePr>
        <p:xfrm>
          <a:off x="971600" y="4221088"/>
          <a:ext cx="2675249" cy="789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8" name="Equation" r:id="rId3" imgW="1333440" imgH="393480" progId="Equation.DSMT4">
                  <p:embed/>
                </p:oleObj>
              </mc:Choice>
              <mc:Fallback>
                <p:oleObj name="Equation" r:id="rId3" imgW="1333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221088"/>
                        <a:ext cx="2675249" cy="789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987946"/>
              </p:ext>
            </p:extLst>
          </p:nvPr>
        </p:nvGraphicFramePr>
        <p:xfrm>
          <a:off x="4644008" y="4149080"/>
          <a:ext cx="2729836" cy="718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9" name="Equation" r:id="rId5" imgW="1498320" imgH="393480" progId="Equation.DSMT4">
                  <p:embed/>
                </p:oleObj>
              </mc:Choice>
              <mc:Fallback>
                <p:oleObj name="Equation" r:id="rId5" imgW="1498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4149080"/>
                        <a:ext cx="2729836" cy="7186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010704"/>
              </p:ext>
            </p:extLst>
          </p:nvPr>
        </p:nvGraphicFramePr>
        <p:xfrm>
          <a:off x="1367644" y="5265204"/>
          <a:ext cx="1152128" cy="661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0" name="Equation" r:id="rId7" imgW="419040" imgH="241200" progId="Equation.DSMT4">
                  <p:embed/>
                </p:oleObj>
              </mc:Choice>
              <mc:Fallback>
                <p:oleObj name="Equation" r:id="rId7" imgW="419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7644" y="5265204"/>
                        <a:ext cx="1152128" cy="6613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562274"/>
              </p:ext>
            </p:extLst>
          </p:nvPr>
        </p:nvGraphicFramePr>
        <p:xfrm>
          <a:off x="4860032" y="5337212"/>
          <a:ext cx="1858962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1" name="Equation" r:id="rId9" imgW="799920" imgH="291960" progId="Equation.DSMT4">
                  <p:embed/>
                </p:oleObj>
              </mc:Choice>
              <mc:Fallback>
                <p:oleObj name="Equation" r:id="rId9" imgW="7999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5337212"/>
                        <a:ext cx="1858962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8" t="25366" r="28439" b="27154"/>
          <a:stretch/>
        </p:blipFill>
        <p:spPr bwMode="auto">
          <a:xfrm>
            <a:off x="6598888" y="330163"/>
            <a:ext cx="1717528" cy="101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490884" y="296652"/>
            <a:ext cx="8005552" cy="761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>
                <a:solidFill>
                  <a:srgbClr val="FF0000"/>
                </a:solidFill>
                <a:latin typeface="+mj-lt"/>
              </a:rPr>
              <a:t>An Overhead Crane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/>
              <p:cNvSpPr/>
              <p:nvPr/>
            </p:nvSpPr>
            <p:spPr>
              <a:xfrm>
                <a:off x="83170" y="1520788"/>
                <a:ext cx="8820980" cy="2551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/>
                  <a:t>Finally, the right-hand side is composed of three terms: (1) a gravity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i="1"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000" dirty="0" smtClean="0"/>
                  <a:t> that is solely a function of θ , but not of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000" i="1">
                            <a:latin typeface="Cambria Math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000" dirty="0" smtClean="0"/>
                  <a:t>; </a:t>
                </a:r>
                <a:r>
                  <a:rPr lang="en-US" sz="2000" dirty="0"/>
                  <a:t>(2) a generalized active force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i="1">
                            <a:latin typeface="Cambria Math"/>
                          </a:rPr>
                          <m:t>𝜃</m:t>
                        </m:r>
                        <m:r>
                          <a:rPr lang="it-IT" sz="2000">
                            <a:latin typeface="Cambria Math"/>
                          </a:rPr>
                          <m:t>,</m:t>
                        </m:r>
                        <m:r>
                          <a:rPr lang="it-IT" sz="20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 smtClean="0"/>
                  <a:t> that </a:t>
                </a:r>
                <a:r>
                  <a:rPr lang="en-US" sz="2000" dirty="0"/>
                  <a:t>is provided by a motion-controlled source, i.e., the motor driving the </a:t>
                </a:r>
                <a:r>
                  <a:rPr lang="en-US" sz="2000" dirty="0" smtClean="0"/>
                  <a:t>cart with </a:t>
                </a:r>
                <a:r>
                  <a:rPr lang="en-US" sz="2000" dirty="0"/>
                  <a:t>a controlled displacement u(t); and (3) a dissipative term. All these </a:t>
                </a:r>
                <a:r>
                  <a:rPr lang="en-US" sz="2000" dirty="0" smtClean="0"/>
                  <a:t>terms are </a:t>
                </a:r>
                <a:r>
                  <a:rPr lang="en-US" sz="2000" dirty="0"/>
                  <a:t>displayed below:</a:t>
                </a:r>
                <a:endParaRPr lang="it-IT" sz="2000" dirty="0"/>
              </a:p>
            </p:txBody>
          </p:sp>
        </mc:Choice>
        <mc:Fallback xmlns="">
          <p:sp>
            <p:nvSpPr>
              <p:cNvPr id="14" name="Rettango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0" y="1520788"/>
                <a:ext cx="8820980" cy="2551276"/>
              </a:xfrm>
              <a:prstGeom prst="rect">
                <a:avLst/>
              </a:prstGeom>
              <a:blipFill rotWithShape="1">
                <a:blip r:embed="rId12"/>
                <a:stretch>
                  <a:fillRect l="-760" r="-6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7243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454187" y="4329100"/>
                <a:ext cx="8244916" cy="1356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400" dirty="0" smtClean="0"/>
                  <a:t>Describe </a:t>
                </a:r>
                <a:r>
                  <a:rPr lang="en-US" sz="1400" dirty="0"/>
                  <a:t>how the </a:t>
                </a:r>
                <a:r>
                  <a:rPr lang="en-US" sz="1400" dirty="0" smtClean="0"/>
                  <a:t>mathematical model </a:t>
                </a:r>
                <a:r>
                  <a:rPr lang="en-US" sz="1400" dirty="0"/>
                  <a:t>of Example 1.6.5 changes if the pin is substituted by a motor that supplies </a:t>
                </a:r>
                <a:r>
                  <a:rPr lang="en-US" sz="1400" dirty="0" smtClean="0"/>
                  <a:t>a controlled </a:t>
                </a:r>
                <a:r>
                  <a:rPr lang="en-US" sz="1400" dirty="0"/>
                  <a:t>torque </a:t>
                </a:r>
                <a14:m>
                  <m:oMath xmlns:m="http://schemas.openxmlformats.org/officeDocument/2006/math">
                    <m:r>
                      <a:rPr lang="it-IT" sz="1400" i="1">
                        <a:latin typeface="Cambria Math"/>
                      </a:rPr>
                      <m:t>𝜏</m:t>
                    </m:r>
                    <m:d>
                      <m:dPr>
                        <m:ctrlPr>
                          <a:rPr lang="it-IT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400" dirty="0"/>
                  <a:t>, in order to control the orientation of the rod for purposes </a:t>
                </a:r>
                <a:r>
                  <a:rPr lang="en-US" sz="1400" dirty="0" smtClean="0"/>
                  <a:t>of manipulation </a:t>
                </a:r>
                <a:r>
                  <a:rPr lang="en-US" sz="1400" dirty="0"/>
                  <a:t>tasks. Here, we assume that this torque is accompanied by a </a:t>
                </a:r>
                <a:r>
                  <a:rPr lang="en-US" sz="1400" dirty="0" smtClean="0"/>
                  <a:t>dissipative torque </a:t>
                </a:r>
                <a:r>
                  <a:rPr lang="en-US" sz="1400" dirty="0"/>
                  <a:t>linear in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1400" i="1">
                            <a:latin typeface="Cambria Math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1400" dirty="0"/>
                  <a:t> , as in Example 1.6.5.</a:t>
                </a:r>
                <a:endParaRPr lang="it-IT" sz="1400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87" y="4329100"/>
                <a:ext cx="8244916" cy="1356205"/>
              </a:xfrm>
              <a:prstGeom prst="rect">
                <a:avLst/>
              </a:prstGeom>
              <a:blipFill rotWithShape="1">
                <a:blip r:embed="rId2"/>
                <a:stretch>
                  <a:fillRect l="-222" r="-222" b="-35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tangolo 7"/>
          <p:cNvSpPr/>
          <p:nvPr/>
        </p:nvSpPr>
        <p:spPr>
          <a:xfrm>
            <a:off x="464938" y="359246"/>
            <a:ext cx="682603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dirty="0"/>
              <a:t>Example 1.6.6 </a:t>
            </a:r>
            <a:r>
              <a:rPr lang="it-IT" sz="2000" dirty="0" smtClean="0"/>
              <a:t> </a:t>
            </a:r>
            <a:r>
              <a:rPr lang="en-US" sz="2000" i="1" dirty="0" smtClean="0"/>
              <a:t>from </a:t>
            </a:r>
            <a:r>
              <a:rPr lang="en-US" sz="2000" i="1" dirty="0"/>
              <a:t>Dynamics Response … by J. Angeles</a:t>
            </a:r>
          </a:p>
        </p:txBody>
      </p:sp>
      <p:sp>
        <p:nvSpPr>
          <p:cNvPr id="9" name="Rettangolo 8"/>
          <p:cNvSpPr/>
          <p:nvPr/>
        </p:nvSpPr>
        <p:spPr>
          <a:xfrm>
            <a:off x="1921014" y="764704"/>
            <a:ext cx="4581895" cy="7614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+mj-lt"/>
              </a:rPr>
              <a:t>A Force-driven Overhead Crane</a:t>
            </a:r>
            <a:endParaRPr lang="it-IT" sz="3200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8" t="25366" r="28439" b="27154"/>
          <a:stretch/>
        </p:blipFill>
        <p:spPr bwMode="auto">
          <a:xfrm>
            <a:off x="2259394" y="1519501"/>
            <a:ext cx="4392488" cy="259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4648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503548" y="1664804"/>
                <a:ext cx="7884876" cy="1638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b="1" i="1" dirty="0"/>
                  <a:t>Solution: </a:t>
                </a:r>
                <a:r>
                  <a:rPr lang="en-US" sz="2000" dirty="0"/>
                  <a:t>The motor-supplied torque now produces a power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/>
                      </a:rPr>
                      <m:t>𝛱</m:t>
                    </m:r>
                    <m:r>
                      <a:rPr lang="it-IT" sz="2000">
                        <a:latin typeface="Cambria Math"/>
                      </a:rPr>
                      <m:t>=</m:t>
                    </m:r>
                    <m:r>
                      <a:rPr lang="it-IT" sz="2000" i="1">
                        <a:latin typeface="Cambria Math"/>
                      </a:rPr>
                      <m:t>𝜏</m:t>
                    </m:r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i="1">
                            <a:latin typeface="Cambria Math"/>
                          </a:rPr>
                          <m:t>𝑡</m:t>
                        </m:r>
                      </m:e>
                    </m:d>
                    <m:acc>
                      <m:accPr>
                        <m:chr m:val="̇"/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000" i="1">
                            <a:latin typeface="Cambria Math"/>
                          </a:rPr>
                          <m:t>𝜃</m:t>
                        </m:r>
                      </m:e>
                    </m:acc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onto </a:t>
                </a:r>
                <a:r>
                  <a:rPr lang="en-US" sz="2000" dirty="0" smtClean="0"/>
                  <a:t>the system</a:t>
                </a:r>
                <a:r>
                  <a:rPr lang="en-US" sz="2000" dirty="0"/>
                  <a:t>, the generalized force now containing an </a:t>
                </a:r>
                <a:r>
                  <a:rPr lang="en-US" sz="2000" i="1" dirty="0"/>
                  <a:t>active </a:t>
                </a:r>
                <a:r>
                  <a:rPr lang="en-US" sz="2000" dirty="0"/>
                  <a:t>controlled-force component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i="1">
                            <a:latin typeface="Cambria Math"/>
                          </a:rPr>
                          <m:t>𝜃</m:t>
                        </m:r>
                        <m:r>
                          <a:rPr lang="it-IT" sz="2000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̇"/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000" i="1">
                                <a:latin typeface="Cambria Math"/>
                              </a:rPr>
                              <m:t>𝜃</m:t>
                            </m:r>
                          </m:e>
                        </m:acc>
                        <m:r>
                          <a:rPr lang="it-IT" sz="2000">
                            <a:latin typeface="Cambria Math"/>
                          </a:rPr>
                          <m:t>,</m:t>
                        </m:r>
                        <m:r>
                          <a:rPr lang="it-IT" sz="20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de-DE" sz="2000" dirty="0"/>
                  <a:t>, </a:t>
                </a:r>
                <a:r>
                  <a:rPr lang="de-DE" sz="2000" dirty="0" err="1"/>
                  <a:t>namely</a:t>
                </a:r>
                <a:r>
                  <a:rPr lang="de-DE" sz="2000" dirty="0"/>
                  <a:t>,</a:t>
                </a:r>
                <a:endParaRPr lang="it-IT" sz="2000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48" y="1664804"/>
                <a:ext cx="7884876" cy="1638141"/>
              </a:xfrm>
              <a:prstGeom prst="rect">
                <a:avLst/>
              </a:prstGeom>
              <a:blipFill rotWithShape="1">
                <a:blip r:embed="rId3"/>
                <a:stretch>
                  <a:fillRect l="-851" r="-7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461551"/>
              </p:ext>
            </p:extLst>
          </p:nvPr>
        </p:nvGraphicFramePr>
        <p:xfrm>
          <a:off x="2766490" y="3305289"/>
          <a:ext cx="3206995" cy="879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8" name="Equation" r:id="rId4" imgW="1434960" imgH="393480" progId="Equation.DSMT4">
                  <p:embed/>
                </p:oleObj>
              </mc:Choice>
              <mc:Fallback>
                <p:oleObj name="Equation" r:id="rId4" imgW="1434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66490" y="3305289"/>
                        <a:ext cx="3206995" cy="879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342172"/>
              </p:ext>
            </p:extLst>
          </p:nvPr>
        </p:nvGraphicFramePr>
        <p:xfrm>
          <a:off x="1511660" y="5193196"/>
          <a:ext cx="6444716" cy="83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9" name="Equation" r:id="rId6" imgW="3022560" imgH="393480" progId="Equation.DSMT4">
                  <p:embed/>
                </p:oleObj>
              </mc:Choice>
              <mc:Fallback>
                <p:oleObj name="Equation" r:id="rId6" imgW="3022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11660" y="5193196"/>
                        <a:ext cx="6444716" cy="83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ttangolo 14"/>
          <p:cNvSpPr/>
          <p:nvPr/>
        </p:nvSpPr>
        <p:spPr>
          <a:xfrm>
            <a:off x="499558" y="4185084"/>
            <a:ext cx="774086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all other terms remaining the same. Therefore, the governing equation becomes now</a:t>
            </a:r>
            <a:endParaRPr lang="it-IT" sz="2000" dirty="0"/>
          </a:p>
        </p:txBody>
      </p:sp>
      <p:sp>
        <p:nvSpPr>
          <p:cNvPr id="4" name="Rettangolo 3"/>
          <p:cNvSpPr/>
          <p:nvPr/>
        </p:nvSpPr>
        <p:spPr>
          <a:xfrm>
            <a:off x="503548" y="416933"/>
            <a:ext cx="4581895" cy="7614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+mj-lt"/>
              </a:rPr>
              <a:t>A Force-driven Overhead Crane</a:t>
            </a:r>
            <a:endParaRPr lang="it-IT" sz="3200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8" t="25366" r="28439" b="27154"/>
          <a:stretch/>
        </p:blipFill>
        <p:spPr bwMode="auto">
          <a:xfrm>
            <a:off x="6768244" y="330163"/>
            <a:ext cx="1717528" cy="101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258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91141" y="3825044"/>
            <a:ext cx="828092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Shown </a:t>
            </a:r>
            <a:r>
              <a:rPr lang="en-US" sz="1400" dirty="0"/>
              <a:t>in Fig. </a:t>
            </a:r>
            <a:r>
              <a:rPr lang="en-US" sz="1400" dirty="0" smtClean="0"/>
              <a:t>is </a:t>
            </a:r>
            <a:r>
              <a:rPr lang="en-US" sz="1400" dirty="0"/>
              <a:t>the </a:t>
            </a:r>
            <a:r>
              <a:rPr lang="en-US" sz="1400" dirty="0" smtClean="0"/>
              <a:t>iconic model </a:t>
            </a:r>
            <a:r>
              <a:rPr lang="en-US" sz="1400" dirty="0"/>
              <a:t>of an actuator used to rotate a load—e.g., a control surface in an aircraft, </a:t>
            </a:r>
            <a:r>
              <a:rPr lang="en-US" sz="1400" dirty="0" smtClean="0"/>
              <a:t>a robot </a:t>
            </a:r>
            <a:r>
              <a:rPr lang="en-US" sz="1400" dirty="0"/>
              <a:t>link, a door, or a valve—of mass </a:t>
            </a:r>
            <a:r>
              <a:rPr lang="en-US" sz="1400" i="1" dirty="0"/>
              <a:t>m</a:t>
            </a:r>
            <a:r>
              <a:rPr lang="en-US" sz="1400" dirty="0"/>
              <a:t>, represented by link </a:t>
            </a:r>
            <a:r>
              <a:rPr lang="en-US" sz="1400" i="1" dirty="0"/>
              <a:t>AB </a:t>
            </a:r>
            <a:r>
              <a:rPr lang="en-US" sz="1400" dirty="0"/>
              <a:t>of length </a:t>
            </a:r>
            <a:r>
              <a:rPr lang="en-US" sz="1400" i="1" dirty="0"/>
              <a:t>a</a:t>
            </a:r>
            <a:r>
              <a:rPr lang="en-US" sz="1400" dirty="0"/>
              <a:t>, </a:t>
            </a:r>
            <a:r>
              <a:rPr lang="en-US" sz="1400" dirty="0" smtClean="0"/>
              <a:t>about a </a:t>
            </a:r>
            <a:r>
              <a:rPr lang="en-US" sz="1400" dirty="0"/>
              <a:t>point </a:t>
            </a:r>
            <a:r>
              <a:rPr lang="en-US" sz="1400" i="1" dirty="0"/>
              <a:t>A</a:t>
            </a:r>
            <a:r>
              <a:rPr lang="en-US" sz="1400" dirty="0"/>
              <a:t>. The driving mechanism consists of three elements in parallel, namely, </a:t>
            </a:r>
            <a:r>
              <a:rPr lang="en-US" sz="1400" dirty="0" smtClean="0"/>
              <a:t>a linear </a:t>
            </a:r>
            <a:r>
              <a:rPr lang="en-US" sz="1400" dirty="0"/>
              <a:t>spring of stiffness </a:t>
            </a:r>
            <a:r>
              <a:rPr lang="en-US" sz="1400" i="1" dirty="0"/>
              <a:t>k</a:t>
            </a:r>
            <a:r>
              <a:rPr lang="en-US" sz="1400" dirty="0"/>
              <a:t>, a linear dashpot of coefficient </a:t>
            </a:r>
            <a:r>
              <a:rPr lang="en-US" sz="1400" i="1" dirty="0"/>
              <a:t>c</a:t>
            </a:r>
            <a:r>
              <a:rPr lang="en-US" sz="1400" dirty="0"/>
              <a:t>, and a hydraulic </a:t>
            </a:r>
            <a:r>
              <a:rPr lang="en-US" sz="1400" dirty="0" smtClean="0"/>
              <a:t>cylinder exerting </a:t>
            </a:r>
            <a:r>
              <a:rPr lang="en-US" sz="1400" dirty="0"/>
              <a:t>a controlled force </a:t>
            </a:r>
            <a:r>
              <a:rPr lang="en-US" sz="1400" i="1" dirty="0"/>
              <a:t>F</a:t>
            </a:r>
            <a:r>
              <a:rPr lang="en-US" sz="1400" dirty="0"/>
              <a:t>(</a:t>
            </a:r>
            <a:r>
              <a:rPr lang="en-US" sz="1400" i="1" dirty="0"/>
              <a:t>t</a:t>
            </a:r>
            <a:r>
              <a:rPr lang="en-US" sz="1400" dirty="0"/>
              <a:t>), to lower or raise the load. Under the </a:t>
            </a:r>
            <a:r>
              <a:rPr lang="en-US" sz="1400" dirty="0" smtClean="0"/>
              <a:t>assumption that </a:t>
            </a:r>
            <a:r>
              <a:rPr lang="en-US" sz="1400" dirty="0"/>
              <a:t>the spring is unloaded when </a:t>
            </a:r>
            <a:r>
              <a:rPr lang="en-US" sz="1400" i="1" dirty="0"/>
              <a:t>s </a:t>
            </a:r>
            <a:r>
              <a:rPr lang="en-US" sz="1400" dirty="0"/>
              <a:t>= </a:t>
            </a:r>
            <a:r>
              <a:rPr lang="en-US" sz="1400" i="1" dirty="0"/>
              <a:t>a</a:t>
            </a:r>
            <a:r>
              <a:rPr lang="en-US" sz="1400" dirty="0"/>
              <a:t>, and that the link is a slender rod, find </a:t>
            </a:r>
            <a:r>
              <a:rPr lang="en-US" sz="1400" dirty="0" smtClean="0"/>
              <a:t>the mathematical </a:t>
            </a:r>
            <a:r>
              <a:rPr lang="en-US" sz="1400" dirty="0"/>
              <a:t>model of the foregoing system in terms of θ , which is to be used </a:t>
            </a:r>
            <a:r>
              <a:rPr lang="en-US" sz="1400" dirty="0" smtClean="0"/>
              <a:t>as the </a:t>
            </a:r>
            <a:r>
              <a:rPr lang="en-US" sz="1400" dirty="0"/>
              <a:t>generalized coordinate in this example.</a:t>
            </a:r>
            <a:endParaRPr lang="it-IT" sz="1400" dirty="0"/>
          </a:p>
        </p:txBody>
      </p:sp>
      <p:sp>
        <p:nvSpPr>
          <p:cNvPr id="2" name="Rettangolo 1"/>
          <p:cNvSpPr/>
          <p:nvPr/>
        </p:nvSpPr>
        <p:spPr>
          <a:xfrm>
            <a:off x="503548" y="332454"/>
            <a:ext cx="7092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 smtClean="0"/>
              <a:t>Example 1.6.8 from </a:t>
            </a:r>
            <a:r>
              <a:rPr lang="en-US" i="1" dirty="0"/>
              <a:t>Dynamics Response … by J. Angeles</a:t>
            </a:r>
          </a:p>
        </p:txBody>
      </p:sp>
      <p:sp>
        <p:nvSpPr>
          <p:cNvPr id="4" name="Rettangolo 3"/>
          <p:cNvSpPr/>
          <p:nvPr/>
        </p:nvSpPr>
        <p:spPr>
          <a:xfrm>
            <a:off x="1907703" y="563286"/>
            <a:ext cx="5158207" cy="7614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+mj-lt"/>
              </a:rPr>
              <a:t>A Simplified Model of an Actuator</a:t>
            </a:r>
            <a:endParaRPr lang="it-IT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8" t="29714" r="31585" b="25099"/>
          <a:stretch/>
        </p:blipFill>
        <p:spPr bwMode="auto">
          <a:xfrm>
            <a:off x="2575261" y="1399338"/>
            <a:ext cx="3823090" cy="231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229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50262" y="1366994"/>
            <a:ext cx="774086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/>
              <a:t>Solution: </a:t>
            </a:r>
            <a:r>
              <a:rPr lang="en-US" sz="2000" dirty="0"/>
              <a:t>We proceed as in the previous cases, i.e., following the usual </a:t>
            </a:r>
            <a:r>
              <a:rPr lang="en-US" sz="2000" dirty="0" smtClean="0"/>
              <a:t>seven-step </a:t>
            </a:r>
            <a:r>
              <a:rPr lang="it-IT" sz="2000" dirty="0" smtClean="0"/>
              <a:t>procedure</a:t>
            </a:r>
            <a:r>
              <a:rPr lang="it-IT" sz="2000" dirty="0"/>
              <a:t>: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462771" y="368660"/>
            <a:ext cx="5513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+mj-lt"/>
              </a:rPr>
              <a:t>A Simplified Model of an Actuator</a:t>
            </a:r>
            <a:endParaRPr lang="it-IT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8" t="29714" r="31585" b="25099"/>
          <a:stretch/>
        </p:blipFill>
        <p:spPr bwMode="auto">
          <a:xfrm>
            <a:off x="6696236" y="356065"/>
            <a:ext cx="1841073" cy="111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tangolo 14"/>
          <p:cNvSpPr/>
          <p:nvPr/>
        </p:nvSpPr>
        <p:spPr>
          <a:xfrm>
            <a:off x="1320705" y="2636912"/>
            <a:ext cx="2736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it-IT" b="1" dirty="0" err="1" smtClean="0"/>
              <a:t>Kinematics</a:t>
            </a:r>
            <a:endParaRPr lang="it-IT" b="1" dirty="0" smtClean="0"/>
          </a:p>
          <a:p>
            <a:pPr marL="342900" indent="-342900">
              <a:buAutoNum type="arabicPeriod"/>
            </a:pPr>
            <a:r>
              <a:rPr lang="it-IT" b="1" dirty="0" err="1" smtClean="0"/>
              <a:t>Kinetic</a:t>
            </a:r>
            <a:r>
              <a:rPr lang="it-IT" b="1" dirty="0" smtClean="0"/>
              <a:t> </a:t>
            </a:r>
            <a:r>
              <a:rPr lang="it-IT" b="1" dirty="0" err="1" smtClean="0"/>
              <a:t>energy</a:t>
            </a:r>
            <a:endParaRPr lang="it-IT" b="1" dirty="0" smtClean="0"/>
          </a:p>
          <a:p>
            <a:pPr marL="342900" indent="-342900">
              <a:buAutoNum type="arabicPeriod"/>
            </a:pPr>
            <a:r>
              <a:rPr lang="it-IT" b="1" dirty="0" err="1" smtClean="0"/>
              <a:t>Potential</a:t>
            </a:r>
            <a:r>
              <a:rPr lang="it-IT" b="1" dirty="0" smtClean="0"/>
              <a:t> </a:t>
            </a:r>
            <a:r>
              <a:rPr lang="it-IT" b="1" dirty="0" err="1" smtClean="0"/>
              <a:t>energy</a:t>
            </a:r>
            <a:endParaRPr lang="it-IT" b="1" dirty="0" smtClean="0"/>
          </a:p>
          <a:p>
            <a:pPr marL="342900" indent="-342900">
              <a:buAutoNum type="arabicPeriod"/>
            </a:pPr>
            <a:r>
              <a:rPr lang="it-IT" b="1" dirty="0" err="1" smtClean="0"/>
              <a:t>Lagrangian</a:t>
            </a:r>
            <a:endParaRPr lang="it-IT" b="1" dirty="0" smtClean="0"/>
          </a:p>
          <a:p>
            <a:pPr marL="342900" indent="-342900">
              <a:buAutoNum type="arabicPeriod"/>
            </a:pPr>
            <a:r>
              <a:rPr lang="it-IT" b="1" dirty="0" err="1" smtClean="0"/>
              <a:t>Power</a:t>
            </a:r>
            <a:r>
              <a:rPr lang="it-IT" b="1" dirty="0" smtClean="0"/>
              <a:t> </a:t>
            </a:r>
            <a:r>
              <a:rPr lang="it-IT" b="1" dirty="0" err="1" smtClean="0"/>
              <a:t>supplied</a:t>
            </a:r>
            <a:endParaRPr lang="it-IT" b="1" dirty="0"/>
          </a:p>
        </p:txBody>
      </p:sp>
      <p:sp>
        <p:nvSpPr>
          <p:cNvPr id="17" name="Rettangolo 16"/>
          <p:cNvSpPr/>
          <p:nvPr/>
        </p:nvSpPr>
        <p:spPr>
          <a:xfrm>
            <a:off x="4537253" y="2620944"/>
            <a:ext cx="3072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6"/>
            </a:pPr>
            <a:r>
              <a:rPr lang="it-IT" b="1" dirty="0" err="1" smtClean="0"/>
              <a:t>Power</a:t>
            </a:r>
            <a:r>
              <a:rPr lang="it-IT" b="1" dirty="0" smtClean="0"/>
              <a:t> </a:t>
            </a:r>
            <a:r>
              <a:rPr lang="it-IT" b="1" dirty="0" err="1" smtClean="0"/>
              <a:t>dissipation</a:t>
            </a:r>
            <a:endParaRPr lang="it-IT" b="1" dirty="0" smtClean="0"/>
          </a:p>
          <a:p>
            <a:r>
              <a:rPr lang="it-IT" b="1" dirty="0" smtClean="0"/>
              <a:t>7.   </a:t>
            </a:r>
            <a:r>
              <a:rPr lang="it-IT" b="1" dirty="0" err="1" smtClean="0"/>
              <a:t>Lagrance</a:t>
            </a:r>
            <a:r>
              <a:rPr lang="it-IT" b="1" dirty="0" smtClean="0"/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894143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37076" y="1448780"/>
            <a:ext cx="18357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/>
              <a:t>1. </a:t>
            </a:r>
            <a:r>
              <a:rPr lang="it-IT" sz="2000" b="1" dirty="0" err="1"/>
              <a:t>Kinematics</a:t>
            </a:r>
            <a:endParaRPr lang="it-IT" sz="2000" b="1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991279"/>
              </p:ext>
            </p:extLst>
          </p:nvPr>
        </p:nvGraphicFramePr>
        <p:xfrm>
          <a:off x="3815916" y="2007004"/>
          <a:ext cx="965129" cy="498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4" name="Equation" r:id="rId3" imgW="393480" imgH="203040" progId="Equation.DSMT4">
                  <p:embed/>
                </p:oleObj>
              </mc:Choice>
              <mc:Fallback>
                <p:oleObj name="Equation" r:id="rId3" imgW="393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5916" y="2007004"/>
                        <a:ext cx="965129" cy="498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/>
          <p:cNvSpPr/>
          <p:nvPr/>
        </p:nvSpPr>
        <p:spPr>
          <a:xfrm>
            <a:off x="450262" y="2636912"/>
            <a:ext cx="8352928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Besides the foregoing item, we will need a relation between the length of </a:t>
            </a:r>
            <a:r>
              <a:rPr lang="en-US" sz="2000" dirty="0" smtClean="0"/>
              <a:t>the spring</a:t>
            </a:r>
            <a:r>
              <a:rPr lang="en-US" sz="2000" dirty="0"/>
              <a:t>, s, and the generalized </a:t>
            </a:r>
            <a:r>
              <a:rPr lang="en-US" sz="2000" dirty="0" err="1"/>
              <a:t>variable,θ</a:t>
            </a:r>
            <a:r>
              <a:rPr lang="en-US" sz="2000" dirty="0"/>
              <a:t> . This is readily found from the </a:t>
            </a:r>
            <a:r>
              <a:rPr lang="en-US" sz="2000" dirty="0" smtClean="0"/>
              <a:t>geometry of </a:t>
            </a:r>
            <a:r>
              <a:rPr lang="en-US" sz="2000" dirty="0"/>
              <a:t>Fig. 1.21, namely</a:t>
            </a:r>
            <a:r>
              <a:rPr lang="en-US" dirty="0"/>
              <a:t>,</a:t>
            </a:r>
            <a:endParaRPr lang="it-IT" dirty="0"/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46498"/>
              </p:ext>
            </p:extLst>
          </p:nvPr>
        </p:nvGraphicFramePr>
        <p:xfrm>
          <a:off x="3635896" y="4057237"/>
          <a:ext cx="1459226" cy="754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5" name="Equation" r:id="rId5" imgW="761760" imgH="393480" progId="Equation.DSMT4">
                  <p:embed/>
                </p:oleObj>
              </mc:Choice>
              <mc:Fallback>
                <p:oleObj name="Equation" r:id="rId5" imgW="761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4057237"/>
                        <a:ext cx="1459226" cy="7546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9"/>
          <p:cNvSpPr/>
          <p:nvPr/>
        </p:nvSpPr>
        <p:spPr>
          <a:xfrm>
            <a:off x="575555" y="4736177"/>
            <a:ext cx="22926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/>
              <a:t>2. </a:t>
            </a:r>
            <a:r>
              <a:rPr lang="it-IT" sz="2000" b="1" dirty="0" err="1"/>
              <a:t>Kinetic</a:t>
            </a:r>
            <a:r>
              <a:rPr lang="it-IT" sz="2000" b="1" dirty="0"/>
              <a:t> </a:t>
            </a:r>
            <a:r>
              <a:rPr lang="it-IT" sz="2000" b="1" dirty="0" err="1"/>
              <a:t>energy</a:t>
            </a:r>
            <a:r>
              <a:rPr lang="it-IT" dirty="0"/>
              <a:t>.</a:t>
            </a:r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791788"/>
              </p:ext>
            </p:extLst>
          </p:nvPr>
        </p:nvGraphicFramePr>
        <p:xfrm>
          <a:off x="3573368" y="5290175"/>
          <a:ext cx="2106716" cy="659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6" name="Equation" r:id="rId7" imgW="1257120" imgH="393480" progId="Equation.DSMT4">
                  <p:embed/>
                </p:oleObj>
              </mc:Choice>
              <mc:Fallback>
                <p:oleObj name="Equation" r:id="rId7" imgW="1257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368" y="5290175"/>
                        <a:ext cx="2106716" cy="6590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ttangolo 11"/>
          <p:cNvSpPr/>
          <p:nvPr/>
        </p:nvSpPr>
        <p:spPr>
          <a:xfrm>
            <a:off x="462771" y="368660"/>
            <a:ext cx="5513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+mj-lt"/>
              </a:rPr>
              <a:t>A Simplified Model of an Actuator</a:t>
            </a:r>
            <a:endParaRPr lang="it-IT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8" t="29714" r="31585" b="25099"/>
          <a:stretch/>
        </p:blipFill>
        <p:spPr bwMode="auto">
          <a:xfrm>
            <a:off x="6696236" y="356065"/>
            <a:ext cx="1841073" cy="111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963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899994"/>
              </p:ext>
            </p:extLst>
          </p:nvPr>
        </p:nvGraphicFramePr>
        <p:xfrm>
          <a:off x="3669692" y="1430134"/>
          <a:ext cx="1491567" cy="84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8" name="Equation" r:id="rId3" imgW="698400" imgH="393480" progId="Equation.DSMT4">
                  <p:embed/>
                </p:oleObj>
              </mc:Choice>
              <mc:Fallback>
                <p:oleObj name="Equation" r:id="rId3" imgW="698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9692" y="1430134"/>
                        <a:ext cx="1491567" cy="840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/>
          <p:cNvSpPr/>
          <p:nvPr/>
        </p:nvSpPr>
        <p:spPr>
          <a:xfrm>
            <a:off x="844835" y="2276872"/>
            <a:ext cx="8130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err="1"/>
              <a:t>Thus</a:t>
            </a:r>
            <a:r>
              <a:rPr lang="it-IT" dirty="0"/>
              <a:t>,</a:t>
            </a:r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276740"/>
              </p:ext>
            </p:extLst>
          </p:nvPr>
        </p:nvGraphicFramePr>
        <p:xfrm>
          <a:off x="3624068" y="2441282"/>
          <a:ext cx="1582816" cy="77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9" name="Equation" r:id="rId5" imgW="799920" imgH="393480" progId="Equation.DSMT4">
                  <p:embed/>
                </p:oleObj>
              </mc:Choice>
              <mc:Fallback>
                <p:oleObj name="Equation" r:id="rId5" imgW="799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4068" y="2441282"/>
                        <a:ext cx="1582816" cy="77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8"/>
          <p:cNvSpPr/>
          <p:nvPr/>
        </p:nvSpPr>
        <p:spPr>
          <a:xfrm>
            <a:off x="755576" y="3428333"/>
            <a:ext cx="7319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3. </a:t>
            </a:r>
            <a:r>
              <a:rPr lang="en-US" sz="2000" b="1" dirty="0"/>
              <a:t>Potential energy. </a:t>
            </a:r>
            <a:r>
              <a:rPr lang="en-US" sz="2000" dirty="0"/>
              <a:t>We now have both gravitational and elastic forms of </a:t>
            </a:r>
            <a:r>
              <a:rPr lang="en-US" sz="2000" dirty="0" smtClean="0"/>
              <a:t>potential energy</a:t>
            </a:r>
            <a:r>
              <a:rPr lang="en-US" sz="2000" dirty="0"/>
              <a:t>. If we take the horizontal position of AB as the reference level to </a:t>
            </a:r>
            <a:r>
              <a:rPr lang="en-US" sz="2000" dirty="0" smtClean="0"/>
              <a:t>measure the </a:t>
            </a:r>
            <a:r>
              <a:rPr lang="en-US" sz="2000" dirty="0"/>
              <a:t>potential energy due to gravity, then</a:t>
            </a:r>
            <a:endParaRPr lang="it-IT" sz="2000" dirty="0"/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997604"/>
              </p:ext>
            </p:extLst>
          </p:nvPr>
        </p:nvGraphicFramePr>
        <p:xfrm>
          <a:off x="2735796" y="5301208"/>
          <a:ext cx="3396193" cy="761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0" name="Equation" r:id="rId7" imgW="1752480" imgH="393480" progId="Equation.DSMT4">
                  <p:embed/>
                </p:oleObj>
              </mc:Choice>
              <mc:Fallback>
                <p:oleObj name="Equation" r:id="rId7" imgW="1752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796" y="5301208"/>
                        <a:ext cx="3396193" cy="7616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8" t="29714" r="31585" b="25099"/>
          <a:stretch/>
        </p:blipFill>
        <p:spPr bwMode="auto">
          <a:xfrm>
            <a:off x="6696236" y="356065"/>
            <a:ext cx="1841073" cy="111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462771" y="368660"/>
            <a:ext cx="5513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+mj-lt"/>
              </a:rPr>
              <a:t>A Simplified Model of an Actuator</a:t>
            </a:r>
            <a:endParaRPr lang="it-IT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25041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88605" y="1448780"/>
            <a:ext cx="55950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or, in terms of the generalized coordinate alone,</a:t>
            </a:r>
            <a:endParaRPr lang="it-IT" sz="2000" dirty="0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074849"/>
              </p:ext>
            </p:extLst>
          </p:nvPr>
        </p:nvGraphicFramePr>
        <p:xfrm>
          <a:off x="2384710" y="1939650"/>
          <a:ext cx="3992315" cy="841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2" name="Equation" r:id="rId3" imgW="2349360" imgH="495000" progId="Equation.DSMT4">
                  <p:embed/>
                </p:oleObj>
              </mc:Choice>
              <mc:Fallback>
                <p:oleObj name="Equation" r:id="rId3" imgW="234936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710" y="1939650"/>
                        <a:ext cx="3992315" cy="841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tangolo 13"/>
          <p:cNvSpPr/>
          <p:nvPr/>
        </p:nvSpPr>
        <p:spPr>
          <a:xfrm>
            <a:off x="620349" y="2780928"/>
            <a:ext cx="3528723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4. </a:t>
            </a:r>
            <a:r>
              <a:rPr lang="en-US" sz="2000" b="1" dirty="0" err="1"/>
              <a:t>Lagrangian</a:t>
            </a:r>
            <a:r>
              <a:rPr lang="en-US" sz="2000" dirty="0"/>
              <a:t>. This is simply</a:t>
            </a:r>
            <a:endParaRPr lang="it-IT" sz="2000" dirty="0"/>
          </a:p>
        </p:txBody>
      </p:sp>
      <p:graphicFrame>
        <p:nvGraphicFramePr>
          <p:cNvPr id="15" name="Ogget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588700"/>
              </p:ext>
            </p:extLst>
          </p:nvPr>
        </p:nvGraphicFramePr>
        <p:xfrm>
          <a:off x="1691680" y="3257996"/>
          <a:ext cx="5138067" cy="747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3" name="Equation" r:id="rId5" imgW="3403440" imgH="495000" progId="Equation.DSMT4">
                  <p:embed/>
                </p:oleObj>
              </mc:Choice>
              <mc:Fallback>
                <p:oleObj name="Equation" r:id="rId5" imgW="340344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3257996"/>
                        <a:ext cx="5138067" cy="7470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ttangolo 15"/>
          <p:cNvSpPr/>
          <p:nvPr/>
        </p:nvSpPr>
        <p:spPr>
          <a:xfrm>
            <a:off x="635224" y="4005064"/>
            <a:ext cx="7596844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5. Power supplied. </a:t>
            </a:r>
            <a:r>
              <a:rPr lang="en-US" sz="2000" dirty="0"/>
              <a:t>The system is driven under a controlled force F(t) that </a:t>
            </a:r>
            <a:r>
              <a:rPr lang="en-US" sz="2000" dirty="0" smtClean="0"/>
              <a:t>is applied </a:t>
            </a:r>
            <a:r>
              <a:rPr lang="en-US" sz="2000" dirty="0"/>
              <a:t>at a speed ˙ s, and hence, the power supplied to the system is</a:t>
            </a:r>
            <a:endParaRPr lang="it-IT" sz="2000" dirty="0"/>
          </a:p>
        </p:txBody>
      </p:sp>
      <p:graphicFrame>
        <p:nvGraphicFramePr>
          <p:cNvPr id="17" name="Ogget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002404"/>
              </p:ext>
            </p:extLst>
          </p:nvPr>
        </p:nvGraphicFramePr>
        <p:xfrm>
          <a:off x="3815916" y="5445224"/>
          <a:ext cx="1494534" cy="54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4" name="Equation" r:id="rId7" imgW="698400" imgH="253800" progId="Equation.DSMT4">
                  <p:embed/>
                </p:oleObj>
              </mc:Choice>
              <mc:Fallback>
                <p:oleObj name="Equation" r:id="rId7" imgW="698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5916" y="5445224"/>
                        <a:ext cx="1494534" cy="54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8"/>
          <p:cNvSpPr/>
          <p:nvPr/>
        </p:nvSpPr>
        <p:spPr>
          <a:xfrm>
            <a:off x="462771" y="368660"/>
            <a:ext cx="5513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+mj-lt"/>
              </a:rPr>
              <a:t>A Simplified Model of an Actuator</a:t>
            </a:r>
            <a:endParaRPr lang="it-IT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8" t="29714" r="31585" b="25099"/>
          <a:stretch/>
        </p:blipFill>
        <p:spPr bwMode="auto">
          <a:xfrm>
            <a:off x="6696236" y="356065"/>
            <a:ext cx="1841073" cy="111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4519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465110" y="1376772"/>
                <a:ext cx="7740860" cy="1420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/>
                  <a:t>In order to express the foregoing power in terms of the generalized speed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000" i="1">
                            <a:latin typeface="Cambria Math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2000" dirty="0" smtClean="0"/>
                  <a:t>, we differentiate </a:t>
                </a:r>
                <a:r>
                  <a:rPr lang="en-US" sz="2000" dirty="0"/>
                  <a:t>the relation between </a:t>
                </a:r>
                <a:r>
                  <a:rPr lang="en-US" sz="2000" i="1" dirty="0"/>
                  <a:t>s </a:t>
                </a:r>
                <a:r>
                  <a:rPr lang="en-US" sz="2000" dirty="0"/>
                  <a:t>and θ with respect to time:</a:t>
                </a:r>
                <a:endParaRPr lang="it-IT" sz="2000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10" y="1376772"/>
                <a:ext cx="7740860" cy="1420325"/>
              </a:xfrm>
              <a:prstGeom prst="rect">
                <a:avLst/>
              </a:prstGeom>
              <a:blipFill rotWithShape="1">
                <a:blip r:embed="rId3"/>
                <a:stretch>
                  <a:fillRect l="-787" r="-866" b="-68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863205"/>
              </p:ext>
            </p:extLst>
          </p:nvPr>
        </p:nvGraphicFramePr>
        <p:xfrm>
          <a:off x="5130800" y="2781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8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30800" y="27813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707494"/>
              </p:ext>
            </p:extLst>
          </p:nvPr>
        </p:nvGraphicFramePr>
        <p:xfrm>
          <a:off x="3574150" y="2391225"/>
          <a:ext cx="1743671" cy="811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9" name="Equation" r:id="rId6" imgW="927000" imgH="431640" progId="Equation.DSMT4">
                  <p:embed/>
                </p:oleObj>
              </mc:Choice>
              <mc:Fallback>
                <p:oleObj name="Equation" r:id="rId6" imgW="927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4150" y="2391225"/>
                        <a:ext cx="1743671" cy="8117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8"/>
          <p:cNvSpPr/>
          <p:nvPr/>
        </p:nvSpPr>
        <p:spPr>
          <a:xfrm>
            <a:off x="469403" y="3212976"/>
            <a:ext cx="485902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thereby obtaining the desired expression</a:t>
            </a:r>
            <a:r>
              <a:rPr lang="en-US" dirty="0"/>
              <a:t>:</a:t>
            </a:r>
            <a:endParaRPr lang="it-IT" dirty="0"/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114737"/>
              </p:ext>
            </p:extLst>
          </p:nvPr>
        </p:nvGraphicFramePr>
        <p:xfrm>
          <a:off x="3527884" y="3752708"/>
          <a:ext cx="2340260" cy="77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0" name="Equation" r:id="rId8" imgW="1307880" imgH="431640" progId="Equation.DSMT4">
                  <p:embed/>
                </p:oleObj>
              </mc:Choice>
              <mc:Fallback>
                <p:oleObj name="Equation" r:id="rId8" imgW="1307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884" y="3752708"/>
                        <a:ext cx="2340260" cy="77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tangolo 10"/>
          <p:cNvSpPr/>
          <p:nvPr/>
        </p:nvSpPr>
        <p:spPr>
          <a:xfrm>
            <a:off x="467544" y="4401108"/>
            <a:ext cx="7956884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6. </a:t>
            </a:r>
            <a:r>
              <a:rPr lang="en-US" sz="2000" b="1" dirty="0"/>
              <a:t>Power dissipation</a:t>
            </a:r>
            <a:r>
              <a:rPr lang="en-US" sz="2000" dirty="0"/>
              <a:t>. Power is dissipated only by the dashpot of the </a:t>
            </a:r>
            <a:r>
              <a:rPr lang="en-US" sz="2000" dirty="0" smtClean="0"/>
              <a:t>hydraulic </a:t>
            </a:r>
            <a:r>
              <a:rPr lang="it-IT" sz="2000" dirty="0" err="1" smtClean="0"/>
              <a:t>cylinder</a:t>
            </a:r>
            <a:r>
              <a:rPr lang="it-IT" sz="2000" dirty="0"/>
              <a:t>, and </a:t>
            </a:r>
            <a:r>
              <a:rPr lang="it-IT" sz="2000" dirty="0" err="1"/>
              <a:t>hence</a:t>
            </a:r>
            <a:r>
              <a:rPr lang="it-IT" sz="2000" dirty="0"/>
              <a:t>,</a:t>
            </a:r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577460"/>
              </p:ext>
            </p:extLst>
          </p:nvPr>
        </p:nvGraphicFramePr>
        <p:xfrm>
          <a:off x="2673864" y="5287132"/>
          <a:ext cx="3302292" cy="790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1" name="Equation" r:id="rId10" imgW="1803400" imgH="431800" progId="Equation.DSMT4">
                  <p:embed/>
                </p:oleObj>
              </mc:Choice>
              <mc:Fallback>
                <p:oleObj name="Equation" r:id="rId10" imgW="1803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864" y="5287132"/>
                        <a:ext cx="3302292" cy="790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8" t="29714" r="31585" b="25099"/>
          <a:stretch/>
        </p:blipFill>
        <p:spPr bwMode="auto">
          <a:xfrm>
            <a:off x="6696236" y="356065"/>
            <a:ext cx="1841073" cy="111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tangolo 14"/>
          <p:cNvSpPr/>
          <p:nvPr/>
        </p:nvSpPr>
        <p:spPr>
          <a:xfrm>
            <a:off x="462771" y="368660"/>
            <a:ext cx="5513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+mj-lt"/>
              </a:rPr>
              <a:t>A Simplified Model of an Actuator</a:t>
            </a:r>
            <a:endParaRPr lang="it-IT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49959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62771" y="1376772"/>
            <a:ext cx="76688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7. </a:t>
            </a:r>
            <a:r>
              <a:rPr lang="en-US" sz="2000" b="1" dirty="0"/>
              <a:t>Lagrange equations</a:t>
            </a:r>
            <a:r>
              <a:rPr lang="en-US" sz="2000" dirty="0" smtClean="0"/>
              <a:t>. We </a:t>
            </a:r>
            <a:r>
              <a:rPr lang="en-US" sz="2000" dirty="0"/>
              <a:t>first evaluate the partial derivatives of the </a:t>
            </a:r>
            <a:r>
              <a:rPr lang="en-US" sz="2000" dirty="0" err="1"/>
              <a:t>Lagrangian</a:t>
            </a:r>
            <a:r>
              <a:rPr lang="en-US" dirty="0"/>
              <a:t>:</a:t>
            </a:r>
            <a:endParaRPr lang="it-IT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189634"/>
              </p:ext>
            </p:extLst>
          </p:nvPr>
        </p:nvGraphicFramePr>
        <p:xfrm>
          <a:off x="2463379" y="2240868"/>
          <a:ext cx="1512168" cy="710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4" name="Equation" r:id="rId3" imgW="838080" imgH="393480" progId="Equation.DSMT4">
                  <p:embed/>
                </p:oleObj>
              </mc:Choice>
              <mc:Fallback>
                <p:oleObj name="Equation" r:id="rId3" imgW="838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379" y="2240868"/>
                        <a:ext cx="1512168" cy="7102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379441"/>
              </p:ext>
            </p:extLst>
          </p:nvPr>
        </p:nvGraphicFramePr>
        <p:xfrm>
          <a:off x="4572093" y="2204864"/>
          <a:ext cx="2124143" cy="822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5" name="Equation" r:id="rId5" imgW="1015920" imgH="393480" progId="Equation.DSMT4">
                  <p:embed/>
                </p:oleObj>
              </mc:Choice>
              <mc:Fallback>
                <p:oleObj name="Equation" r:id="rId5" imgW="1015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93" y="2204864"/>
                        <a:ext cx="2124143" cy="8227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255363"/>
              </p:ext>
            </p:extLst>
          </p:nvPr>
        </p:nvGraphicFramePr>
        <p:xfrm>
          <a:off x="2015716" y="3032956"/>
          <a:ext cx="5204497" cy="1547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6" name="Equation" r:id="rId7" imgW="3162240" imgH="939600" progId="Equation.DSMT4">
                  <p:embed/>
                </p:oleObj>
              </mc:Choice>
              <mc:Fallback>
                <p:oleObj name="Equation" r:id="rId7" imgW="316224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716" y="3032956"/>
                        <a:ext cx="5204497" cy="1547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9"/>
          <p:cNvSpPr/>
          <p:nvPr/>
        </p:nvSpPr>
        <p:spPr>
          <a:xfrm>
            <a:off x="467544" y="4473116"/>
            <a:ext cx="8424936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where we have written all partial derivatives in terms of angle θ </a:t>
            </a:r>
            <a:r>
              <a:rPr lang="en-US" sz="2000" i="1" dirty="0"/>
              <a:t>/</a:t>
            </a:r>
            <a:r>
              <a:rPr lang="en-US" sz="2000" dirty="0"/>
              <a:t>2. Furthermore,</a:t>
            </a:r>
            <a:endParaRPr lang="it-IT" sz="2000" dirty="0"/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833872"/>
              </p:ext>
            </p:extLst>
          </p:nvPr>
        </p:nvGraphicFramePr>
        <p:xfrm>
          <a:off x="2123728" y="5445224"/>
          <a:ext cx="18716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7" name="Equation" r:id="rId9" imgW="1320480" imgH="431640" progId="Equation.DSMT4">
                  <p:embed/>
                </p:oleObj>
              </mc:Choice>
              <mc:Fallback>
                <p:oleObj name="Equation" r:id="rId9" imgW="1320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5445224"/>
                        <a:ext cx="187166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053865"/>
              </p:ext>
            </p:extLst>
          </p:nvPr>
        </p:nvGraphicFramePr>
        <p:xfrm>
          <a:off x="4788024" y="5445224"/>
          <a:ext cx="181768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8" name="Equation" r:id="rId11" imgW="1282680" imgH="431640" progId="Equation.DSMT4">
                  <p:embed/>
                </p:oleObj>
              </mc:Choice>
              <mc:Fallback>
                <p:oleObj name="Equation" r:id="rId11" imgW="1282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5445224"/>
                        <a:ext cx="1817688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ttangolo 12"/>
          <p:cNvSpPr/>
          <p:nvPr/>
        </p:nvSpPr>
        <p:spPr>
          <a:xfrm>
            <a:off x="462771" y="368660"/>
            <a:ext cx="5513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+mj-lt"/>
              </a:rPr>
              <a:t>A Simplified Model of an Actuator</a:t>
            </a:r>
            <a:endParaRPr lang="it-IT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8" t="29714" r="31585" b="25099"/>
          <a:stretch/>
        </p:blipFill>
        <p:spPr bwMode="auto">
          <a:xfrm>
            <a:off x="6696236" y="356065"/>
            <a:ext cx="1841073" cy="111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055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575556" y="470744"/>
                <a:ext cx="774086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b="1" dirty="0" smtClean="0"/>
                  <a:t>b) Kinetic </a:t>
                </a:r>
                <a:r>
                  <a:rPr lang="en-US" sz="2000" b="1" dirty="0"/>
                  <a:t>Energy of the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b="1" i="1" dirty="0" err="1">
                        <a:latin typeface="Cambria Math"/>
                      </a:rPr>
                      <m:t>𝒕𝒉</m:t>
                    </m:r>
                  </m:oMath>
                </a14:m>
                <a:r>
                  <a:rPr lang="en-US" sz="2000" b="1" dirty="0">
                    <a:latin typeface="+mn-lt"/>
                  </a:rPr>
                  <a:t> </a:t>
                </a:r>
                <a:r>
                  <a:rPr lang="en-US" sz="2000" b="1" dirty="0"/>
                  <a:t>Rigid Body of a Mechanical System </a:t>
                </a:r>
                <a:r>
                  <a:rPr lang="en-US" sz="2000" b="1" dirty="0" smtClean="0"/>
                  <a:t>Undergoing Planar Motion </a:t>
                </a:r>
                <a:r>
                  <a:rPr lang="en-US" sz="2000" b="1" dirty="0"/>
                  <a:t>Based on a Fixed Point </a:t>
                </a:r>
                <a:r>
                  <a:rPr lang="en-US" sz="2000" dirty="0" smtClean="0"/>
                  <a:t>O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1" dirty="0"/>
                  <a:t>of the Body</a:t>
                </a:r>
                <a:endParaRPr lang="it-IT" sz="2000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470744"/>
                <a:ext cx="7740860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787" r="-866" b="-24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470404" y="2429994"/>
                <a:ext cx="7236804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 smtClean="0">
                    <a:latin typeface="+mn-lt"/>
                  </a:rPr>
                  <a:t>where: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𝑂𝑖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>
                    <a:latin typeface="+mn-lt"/>
                  </a:rPr>
                  <a:t>is the scalar moment of inertia of the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m:rPr>
                        <m:sty m:val="p"/>
                      </m:rPr>
                      <a:rPr lang="en-US" sz="2000" i="0" dirty="0" smtClean="0">
                        <a:latin typeface="Cambria Math"/>
                      </a:rPr>
                      <m:t>th</m:t>
                    </m:r>
                  </m:oMath>
                </a14:m>
                <a:r>
                  <a:rPr lang="en-US" sz="2000" dirty="0">
                    <a:latin typeface="+mn-lt"/>
                  </a:rPr>
                  <a:t> rigid body with respect to </a:t>
                </a:r>
                <a:r>
                  <a:rPr lang="en-US" sz="2000" dirty="0" smtClean="0">
                    <a:latin typeface="+mn-lt"/>
                  </a:rPr>
                  <a:t>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it-IT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>
                    <a:latin typeface="+mn-lt"/>
                  </a:rPr>
                  <a:t>of the body that is instantaneously fixed to an inertial frame; </a:t>
                </a:r>
                <a:endParaRPr lang="en-US" sz="2000" dirty="0" smtClean="0">
                  <a:latin typeface="+mn-lt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it-IT" sz="2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+mn-lt"/>
                  </a:rPr>
                  <a:t> is </a:t>
                </a:r>
                <a:r>
                  <a:rPr lang="en-US" sz="2000" dirty="0">
                    <a:latin typeface="+mn-lt"/>
                  </a:rPr>
                  <a:t>the scalar angular velocity of the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m:rPr>
                        <m:sty m:val="p"/>
                      </m:rPr>
                      <a:rPr lang="en-US" sz="2000" i="0" dirty="0" smtClean="0">
                        <a:latin typeface="Cambria Math"/>
                      </a:rPr>
                      <m:t>th</m:t>
                    </m:r>
                  </m:oMath>
                </a14:m>
                <a:r>
                  <a:rPr lang="en-US" sz="2000" dirty="0">
                    <a:latin typeface="+mn-lt"/>
                  </a:rPr>
                  <a:t> rigid body with respect to </a:t>
                </a:r>
                <a:r>
                  <a:rPr lang="en-US" sz="2000" dirty="0" smtClean="0">
                    <a:latin typeface="+mn-lt"/>
                  </a:rPr>
                  <a:t>an inertial </a:t>
                </a:r>
                <a:r>
                  <a:rPr lang="en-US" sz="2000" dirty="0">
                    <a:latin typeface="+mn-lt"/>
                  </a:rPr>
                  <a:t>frame</a:t>
                </a:r>
                <a:r>
                  <a:rPr lang="en-US" dirty="0"/>
                  <a:t>.</a:t>
                </a:r>
                <a:endParaRPr lang="it-IT" dirty="0"/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04" y="2429994"/>
                <a:ext cx="7236804" cy="2862322"/>
              </a:xfrm>
              <a:prstGeom prst="rect">
                <a:avLst/>
              </a:prstGeom>
              <a:blipFill rotWithShape="0">
                <a:blip r:embed="rId4"/>
                <a:stretch>
                  <a:fillRect l="-842" r="-927" b="-106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tangolo 7"/>
          <p:cNvSpPr/>
          <p:nvPr/>
        </p:nvSpPr>
        <p:spPr>
          <a:xfrm>
            <a:off x="467544" y="5077633"/>
            <a:ext cx="810090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The kinetic energy of the overall system is the sum of the kinetic energies of </a:t>
            </a:r>
            <a:r>
              <a:rPr lang="en-US" sz="2000" dirty="0" smtClean="0"/>
              <a:t>all </a:t>
            </a:r>
            <a:r>
              <a:rPr lang="it-IT" sz="2000" i="1" dirty="0" smtClean="0"/>
              <a:t>r </a:t>
            </a:r>
            <a:r>
              <a:rPr lang="it-IT" sz="2000" dirty="0" err="1"/>
              <a:t>rigid</a:t>
            </a:r>
            <a:r>
              <a:rPr lang="it-IT" sz="2000" dirty="0"/>
              <a:t> </a:t>
            </a:r>
            <a:r>
              <a:rPr lang="it-IT" sz="2000" dirty="0" err="1"/>
              <a:t>bodies</a:t>
            </a:r>
            <a:r>
              <a:rPr lang="it-IT" sz="2000" dirty="0"/>
              <a:t>, i.e.,</a:t>
            </a: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558558"/>
              </p:ext>
            </p:extLst>
          </p:nvPr>
        </p:nvGraphicFramePr>
        <p:xfrm>
          <a:off x="3347864" y="1801713"/>
          <a:ext cx="1299554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" name="Equation" r:id="rId5" imgW="749160" imgH="393480" progId="Equation.DSMT4">
                  <p:embed/>
                </p:oleObj>
              </mc:Choice>
              <mc:Fallback>
                <p:oleObj name="Equation" r:id="rId5" imgW="749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47864" y="1801713"/>
                        <a:ext cx="1299554" cy="84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339964"/>
              </p:ext>
            </p:extLst>
          </p:nvPr>
        </p:nvGraphicFramePr>
        <p:xfrm>
          <a:off x="5130800" y="2781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" name="Equation" r:id="rId7" imgW="914400" imgH="198720" progId="Equation.DSMT4">
                  <p:embed/>
                </p:oleObj>
              </mc:Choice>
              <mc:Fallback>
                <p:oleObj name="Equation" r:id="rId7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30800" y="27813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34110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57836" y="1268760"/>
            <a:ext cx="3688830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the equation sought thus being</a:t>
            </a:r>
            <a:endParaRPr lang="it-IT" sz="2000" dirty="0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542307"/>
              </p:ext>
            </p:extLst>
          </p:nvPr>
        </p:nvGraphicFramePr>
        <p:xfrm>
          <a:off x="359532" y="1817656"/>
          <a:ext cx="801687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4" name="Equation" r:id="rId3" imgW="5244840" imgH="482400" progId="Equation.DSMT4">
                  <p:embed/>
                </p:oleObj>
              </mc:Choice>
              <mc:Fallback>
                <p:oleObj name="Equation" r:id="rId3" imgW="52448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32" y="1817656"/>
                        <a:ext cx="8016875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ttangolo 12"/>
          <p:cNvSpPr/>
          <p:nvPr/>
        </p:nvSpPr>
        <p:spPr>
          <a:xfrm>
            <a:off x="532462" y="2564904"/>
            <a:ext cx="7477124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The generalized mass can be readily identified from the above model as</a:t>
            </a:r>
            <a:endParaRPr lang="it-IT" sz="2000" dirty="0"/>
          </a:p>
        </p:txBody>
      </p:sp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023989"/>
              </p:ext>
            </p:extLst>
          </p:nvPr>
        </p:nvGraphicFramePr>
        <p:xfrm>
          <a:off x="3671900" y="3221882"/>
          <a:ext cx="1647102" cy="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5" name="Equation" r:id="rId5" imgW="888840" imgH="393480" progId="Equation.DSMT4">
                  <p:embed/>
                </p:oleObj>
              </mc:Choice>
              <mc:Fallback>
                <p:oleObj name="Equation" r:id="rId5" imgW="888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900" y="3221882"/>
                        <a:ext cx="1647102" cy="72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ttangolo 14"/>
          <p:cNvSpPr/>
          <p:nvPr/>
        </p:nvSpPr>
        <p:spPr>
          <a:xfrm>
            <a:off x="545647" y="3933056"/>
            <a:ext cx="7225096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err="1" smtClean="0"/>
              <a:t>Also</a:t>
            </a:r>
            <a:r>
              <a:rPr lang="it-IT" sz="2000" dirty="0"/>
              <a:t> </a:t>
            </a:r>
            <a:r>
              <a:rPr lang="en-US" sz="2000" dirty="0" smtClean="0"/>
              <a:t>note </a:t>
            </a:r>
            <a:r>
              <a:rPr lang="en-US" sz="2000" dirty="0"/>
              <a:t>that the generalized-force terms are identified below as</a:t>
            </a:r>
            <a:r>
              <a:rPr lang="en-US" dirty="0"/>
              <a:t>:</a:t>
            </a:r>
            <a:endParaRPr lang="it-IT" dirty="0"/>
          </a:p>
        </p:txBody>
      </p:sp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693220"/>
              </p:ext>
            </p:extLst>
          </p:nvPr>
        </p:nvGraphicFramePr>
        <p:xfrm>
          <a:off x="1990987" y="4631505"/>
          <a:ext cx="4597669" cy="74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6" name="Equation" r:id="rId7" imgW="2819160" imgH="457200" progId="Equation.DSMT4">
                  <p:embed/>
                </p:oleObj>
              </mc:Choice>
              <mc:Fallback>
                <p:oleObj name="Equation" r:id="rId7" imgW="28191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987" y="4631505"/>
                        <a:ext cx="4597669" cy="74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ttangolo 16"/>
          <p:cNvSpPr/>
          <p:nvPr/>
        </p:nvSpPr>
        <p:spPr>
          <a:xfrm>
            <a:off x="545647" y="5376167"/>
            <a:ext cx="7713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err="1"/>
              <a:t>while</a:t>
            </a:r>
            <a:endParaRPr lang="it-IT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8" t="29714" r="31585" b="25099"/>
          <a:stretch/>
        </p:blipFill>
        <p:spPr bwMode="auto">
          <a:xfrm>
            <a:off x="6696236" y="356065"/>
            <a:ext cx="1841073" cy="111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462771" y="368660"/>
            <a:ext cx="5513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+mj-lt"/>
              </a:rPr>
              <a:t>A Simplified Model of an Actuator</a:t>
            </a:r>
            <a:endParaRPr lang="it-IT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51090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185770"/>
              </p:ext>
            </p:extLst>
          </p:nvPr>
        </p:nvGraphicFramePr>
        <p:xfrm>
          <a:off x="1295636" y="1664804"/>
          <a:ext cx="2952951" cy="928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0" name="Equation" r:id="rId3" imgW="1371600" imgH="431800" progId="Equation.DSMT4">
                  <p:embed/>
                </p:oleObj>
              </mc:Choice>
              <mc:Fallback>
                <p:oleObj name="Equation" r:id="rId3" imgW="1371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636" y="1664804"/>
                        <a:ext cx="2952951" cy="9284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704805"/>
              </p:ext>
            </p:extLst>
          </p:nvPr>
        </p:nvGraphicFramePr>
        <p:xfrm>
          <a:off x="4504110" y="1664804"/>
          <a:ext cx="2944092" cy="867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1" name="Equation" r:id="rId5" imgW="1459866" imgH="431613" progId="Equation.DSMT4">
                  <p:embed/>
                </p:oleObj>
              </mc:Choice>
              <mc:Fallback>
                <p:oleObj name="Equation" r:id="rId5" imgW="1459866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4110" y="1664804"/>
                        <a:ext cx="2944092" cy="867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764367"/>
              </p:ext>
            </p:extLst>
          </p:nvPr>
        </p:nvGraphicFramePr>
        <p:xfrm>
          <a:off x="3491880" y="2690478"/>
          <a:ext cx="1212112" cy="660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2" name="Equation" r:id="rId7" imgW="419040" imgH="228600" progId="Equation.DSMT4">
                  <p:embed/>
                </p:oleObj>
              </mc:Choice>
              <mc:Fallback>
                <p:oleObj name="Equation" r:id="rId7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690478"/>
                        <a:ext cx="1212112" cy="6605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ttangolo 12"/>
          <p:cNvSpPr/>
          <p:nvPr/>
        </p:nvSpPr>
        <p:spPr>
          <a:xfrm>
            <a:off x="518727" y="3366919"/>
            <a:ext cx="68767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Finally, the equation of motion can be rearranged as</a:t>
            </a:r>
            <a:endParaRPr lang="it-IT" sz="2000" dirty="0"/>
          </a:p>
        </p:txBody>
      </p:sp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45737"/>
              </p:ext>
            </p:extLst>
          </p:nvPr>
        </p:nvGraphicFramePr>
        <p:xfrm>
          <a:off x="519640" y="4257092"/>
          <a:ext cx="763905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3" name="Equation" r:id="rId9" imgW="4686120" imgH="457200" progId="Equation.DSMT4">
                  <p:embed/>
                </p:oleObj>
              </mc:Choice>
              <mc:Fallback>
                <p:oleObj name="Equation" r:id="rId9" imgW="46861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640" y="4257092"/>
                        <a:ext cx="7639050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8" t="29714" r="31585" b="25099"/>
          <a:stretch/>
        </p:blipFill>
        <p:spPr bwMode="auto">
          <a:xfrm>
            <a:off x="6696236" y="356065"/>
            <a:ext cx="1841073" cy="111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462771" y="368660"/>
            <a:ext cx="5513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+mj-lt"/>
              </a:rPr>
              <a:t>A Simplified Model of an Actuator</a:t>
            </a:r>
            <a:endParaRPr lang="it-IT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33157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5516" y="3825044"/>
            <a:ext cx="867696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Shown </a:t>
            </a:r>
            <a:r>
              <a:rPr lang="en-US" sz="1400" dirty="0"/>
              <a:t>in Fig</a:t>
            </a:r>
            <a:r>
              <a:rPr lang="en-US" sz="1400" dirty="0" smtClean="0"/>
              <a:t>. </a:t>
            </a:r>
            <a:r>
              <a:rPr lang="en-US" sz="1400" dirty="0"/>
              <a:t>is a </a:t>
            </a:r>
            <a:r>
              <a:rPr lang="en-US" sz="1400" dirty="0" smtClean="0"/>
              <a:t>highly simplified </a:t>
            </a:r>
            <a:r>
              <a:rPr lang="en-US" sz="1400" dirty="0"/>
              <a:t>model of the actuator mechanism of an aircraft control </a:t>
            </a:r>
            <a:r>
              <a:rPr lang="en-US" sz="1400" dirty="0" err="1" smtClean="0"/>
              <a:t>surfacee.g</a:t>
            </a:r>
            <a:r>
              <a:rPr lang="en-US" sz="1400" dirty="0" smtClean="0"/>
              <a:t>., ailerons</a:t>
            </a:r>
            <a:r>
              <a:rPr lang="en-US" sz="1400" dirty="0"/>
              <a:t>, rudder, etc. In the model, a massless slider is positioned by  </a:t>
            </a:r>
            <a:r>
              <a:rPr lang="en-US" sz="1400" dirty="0" smtClean="0"/>
              <a:t>a stepper motor </a:t>
            </a:r>
            <a:r>
              <a:rPr lang="en-US" sz="1400" dirty="0"/>
              <a:t>at a displacement </a:t>
            </a:r>
            <a:r>
              <a:rPr lang="en-US" sz="1400" i="1" dirty="0"/>
              <a:t>u</a:t>
            </a:r>
            <a:r>
              <a:rPr lang="en-US" sz="1400" dirty="0"/>
              <a:t>(</a:t>
            </a:r>
            <a:r>
              <a:rPr lang="en-US" sz="1400" i="1" dirty="0"/>
              <a:t>t</a:t>
            </a:r>
            <a:r>
              <a:rPr lang="en-US" sz="1400" dirty="0"/>
              <a:t>). The inertia of the actuator-aileron </a:t>
            </a:r>
            <a:r>
              <a:rPr lang="en-US" sz="1400" dirty="0" smtClean="0"/>
              <a:t>system </a:t>
            </a:r>
            <a:r>
              <a:rPr lang="en-US" sz="1400" dirty="0"/>
              <a:t>is </a:t>
            </a:r>
            <a:r>
              <a:rPr lang="en-US" sz="1400" dirty="0" smtClean="0"/>
              <a:t>lumped in </a:t>
            </a:r>
            <a:r>
              <a:rPr lang="en-US" sz="1400" dirty="0"/>
              <a:t>the rigid, slender, uniform bar of length </a:t>
            </a:r>
            <a:r>
              <a:rPr lang="en-US" sz="1400" i="1" dirty="0"/>
              <a:t>l </a:t>
            </a:r>
            <a:r>
              <a:rPr lang="en-US" sz="1400" dirty="0"/>
              <a:t>and mass </a:t>
            </a:r>
            <a:r>
              <a:rPr lang="en-US" sz="1400" i="1" dirty="0"/>
              <a:t>m</a:t>
            </a:r>
            <a:r>
              <a:rPr lang="en-US" sz="1400" dirty="0"/>
              <a:t>, </a:t>
            </a:r>
            <a:r>
              <a:rPr lang="en-US" sz="1400" dirty="0" smtClean="0"/>
              <a:t>while </a:t>
            </a:r>
            <a:r>
              <a:rPr lang="en-US" sz="1400" dirty="0"/>
              <a:t>all the stiffness </a:t>
            </a:r>
            <a:r>
              <a:rPr lang="en-US" sz="1400" dirty="0" smtClean="0"/>
              <a:t>and damping </a:t>
            </a:r>
            <a:r>
              <a:rPr lang="en-US" sz="1400" dirty="0"/>
              <a:t>is lumped in a parallel spring-dashpot </a:t>
            </a:r>
            <a:r>
              <a:rPr lang="en-US" sz="1400" dirty="0" smtClean="0"/>
              <a:t>array </a:t>
            </a:r>
            <a:r>
              <a:rPr lang="en-US" sz="1400" dirty="0"/>
              <a:t>whose left end A is </a:t>
            </a:r>
            <a:r>
              <a:rPr lang="en-US" sz="1400" dirty="0" smtClean="0"/>
              <a:t>pinned to </a:t>
            </a:r>
            <a:r>
              <a:rPr lang="en-US" sz="1400" dirty="0"/>
              <a:t>a second massless slider that can </a:t>
            </a:r>
            <a:r>
              <a:rPr lang="en-US" sz="1400" dirty="0" smtClean="0"/>
              <a:t>slide without </a:t>
            </a:r>
            <a:r>
              <a:rPr lang="en-US" sz="1400" dirty="0"/>
              <a:t>friction on a vertical </a:t>
            </a:r>
            <a:r>
              <a:rPr lang="en-US" sz="1400" dirty="0" err="1" smtClean="0"/>
              <a:t>guideway</a:t>
            </a:r>
            <a:r>
              <a:rPr lang="en-US" sz="1400" dirty="0" smtClean="0"/>
              <a:t>. Moreover</a:t>
            </a:r>
            <a:r>
              <a:rPr lang="en-US" sz="1400" dirty="0"/>
              <a:t>, it is known that the  </a:t>
            </a:r>
            <a:r>
              <a:rPr lang="en-US" sz="1400" dirty="0" smtClean="0"/>
              <a:t>spring </a:t>
            </a:r>
            <a:r>
              <a:rPr lang="en-US" sz="1400" dirty="0"/>
              <a:t>is unloaded when </a:t>
            </a:r>
            <a:r>
              <a:rPr lang="en-US" sz="1400" i="1" dirty="0"/>
              <a:t>u </a:t>
            </a:r>
            <a:r>
              <a:rPr lang="en-US" sz="1400" dirty="0"/>
              <a:t>= </a:t>
            </a:r>
            <a:r>
              <a:rPr lang="en-US" sz="1400" i="1" dirty="0"/>
              <a:t>l </a:t>
            </a:r>
            <a:r>
              <a:rPr lang="en-US" sz="1400" dirty="0"/>
              <a:t>and θ = 0. A </a:t>
            </a:r>
            <a:r>
              <a:rPr lang="en-US" sz="1400" dirty="0" smtClean="0"/>
              <a:t>second motor</a:t>
            </a:r>
            <a:r>
              <a:rPr lang="en-US" sz="1400" dirty="0"/>
              <a:t>, mounted on </a:t>
            </a:r>
            <a:r>
              <a:rPr lang="en-US" sz="1400" dirty="0" smtClean="0"/>
              <a:t>the first </a:t>
            </a:r>
            <a:r>
              <a:rPr lang="en-US" sz="1400" dirty="0"/>
              <a:t>slider, </a:t>
            </a:r>
            <a:r>
              <a:rPr lang="en-US" sz="1400" dirty="0" smtClean="0"/>
              <a:t>exerts </a:t>
            </a:r>
            <a:r>
              <a:rPr lang="en-US" sz="1400" dirty="0"/>
              <a:t>a torque τ (</a:t>
            </a:r>
            <a:r>
              <a:rPr lang="en-US" sz="1400" i="1" dirty="0"/>
              <a:t>t</a:t>
            </a:r>
            <a:r>
              <a:rPr lang="en-US" sz="1400" dirty="0"/>
              <a:t>) on the bar.</a:t>
            </a:r>
            <a:endParaRPr lang="it-IT" sz="1400" dirty="0"/>
          </a:p>
        </p:txBody>
      </p:sp>
      <p:sp>
        <p:nvSpPr>
          <p:cNvPr id="4" name="Rettangolo 3"/>
          <p:cNvSpPr/>
          <p:nvPr/>
        </p:nvSpPr>
        <p:spPr>
          <a:xfrm>
            <a:off x="360040" y="192122"/>
            <a:ext cx="853244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Example 1.6.9  </a:t>
            </a:r>
            <a:r>
              <a:rPr lang="en-US" sz="2000" i="1" dirty="0" smtClean="0"/>
              <a:t>from </a:t>
            </a:r>
            <a:r>
              <a:rPr lang="en-US" sz="2000" i="1" dirty="0"/>
              <a:t>Dynamics Response … by J. </a:t>
            </a:r>
            <a:r>
              <a:rPr lang="en-US" sz="2000" i="1" dirty="0" smtClean="0"/>
              <a:t>Angeles</a:t>
            </a:r>
          </a:p>
          <a:p>
            <a:r>
              <a:rPr lang="en-US" i="1" dirty="0"/>
              <a:t> </a:t>
            </a:r>
            <a:r>
              <a:rPr lang="en-US" i="1" dirty="0" smtClean="0"/>
              <a:t>                    </a:t>
            </a:r>
            <a:r>
              <a:rPr lang="en-US" sz="3200" i="1" dirty="0" smtClean="0">
                <a:solidFill>
                  <a:srgbClr val="FF0000"/>
                </a:solidFill>
                <a:latin typeface="+mj-lt"/>
              </a:rPr>
              <a:t>Motion-driven </a:t>
            </a:r>
            <a:r>
              <a:rPr lang="en-US" sz="3200" i="1" dirty="0">
                <a:solidFill>
                  <a:srgbClr val="FF0000"/>
                </a:solidFill>
                <a:latin typeface="+mj-lt"/>
              </a:rPr>
              <a:t>Control Surface</a:t>
            </a:r>
            <a:endParaRPr lang="it-IT" sz="3200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7" t="24889" r="27634" b="14538"/>
          <a:stretch/>
        </p:blipFill>
        <p:spPr bwMode="auto">
          <a:xfrm>
            <a:off x="2409083" y="1389618"/>
            <a:ext cx="356151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7483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526401" y="1341054"/>
                <a:ext cx="7932543" cy="1517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/>
                  <a:t>(a) Derive the </a:t>
                </a:r>
                <a:r>
                  <a:rPr lang="en-US" sz="2000" dirty="0" err="1"/>
                  <a:t>Lagrangian</a:t>
                </a:r>
                <a:r>
                  <a:rPr lang="en-US" sz="2000" dirty="0"/>
                  <a:t> of the system.</a:t>
                </a:r>
              </a:p>
              <a:p>
                <a:pPr algn="just"/>
                <a:r>
                  <a:rPr lang="en-US" sz="2000" dirty="0"/>
                  <a:t>(b) Give expressions for the power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/>
                      </a:rPr>
                      <m:t>𝛱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supplied to the system and for the </a:t>
                </a:r>
                <a:r>
                  <a:rPr lang="en-US" sz="2000" dirty="0" smtClean="0"/>
                  <a:t>dissipation </a:t>
                </a:r>
                <a:r>
                  <a:rPr lang="it-IT" sz="2000" dirty="0" err="1" smtClean="0"/>
                  <a:t>function</a:t>
                </a:r>
                <a:r>
                  <a:rPr lang="it-IT" sz="2000" dirty="0" smtClean="0"/>
                  <a:t> </a:t>
                </a:r>
                <a:r>
                  <a:rPr lang="el-GR" sz="2000" dirty="0"/>
                  <a:t>Δ.</a:t>
                </a:r>
                <a:endParaRPr lang="it-IT" sz="2000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01" y="1341054"/>
                <a:ext cx="7932543" cy="1517789"/>
              </a:xfrm>
              <a:prstGeom prst="rect">
                <a:avLst/>
              </a:prstGeom>
              <a:blipFill rotWithShape="1">
                <a:blip r:embed="rId3"/>
                <a:stretch>
                  <a:fillRect l="-768" r="-76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297733"/>
              </p:ext>
            </p:extLst>
          </p:nvPr>
        </p:nvGraphicFramePr>
        <p:xfrm>
          <a:off x="5130800" y="2781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8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30800" y="27813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/>
          <p:cNvSpPr/>
          <p:nvPr/>
        </p:nvSpPr>
        <p:spPr>
          <a:xfrm>
            <a:off x="512912" y="2678140"/>
            <a:ext cx="81125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(c) Obtain the mathematical model of the system and identify in it the </a:t>
            </a:r>
            <a:r>
              <a:rPr lang="en-US" sz="2000" dirty="0" smtClean="0"/>
              <a:t>generalized forces </a:t>
            </a:r>
            <a:r>
              <a:rPr lang="en-US" sz="2000" dirty="0"/>
              <a:t>(1) supplied by force-controlled sources; (2) supplied by </a:t>
            </a:r>
            <a:r>
              <a:rPr lang="en-US" sz="2000" dirty="0" smtClean="0"/>
              <a:t>motion controlled</a:t>
            </a:r>
            <a:r>
              <a:rPr lang="en-US" sz="2000" dirty="0"/>
              <a:t> </a:t>
            </a:r>
            <a:r>
              <a:rPr lang="en-US" sz="2000" dirty="0" smtClean="0"/>
              <a:t>sources</a:t>
            </a:r>
            <a:r>
              <a:rPr lang="en-US" sz="2000" dirty="0"/>
              <a:t>; (3) stemming from potentials; and (4) produced </a:t>
            </a:r>
            <a:r>
              <a:rPr lang="en-US" sz="2000" dirty="0" smtClean="0"/>
              <a:t>by </a:t>
            </a:r>
            <a:r>
              <a:rPr lang="it-IT" sz="2000" dirty="0" err="1" smtClean="0"/>
              <a:t>dissipation</a:t>
            </a:r>
            <a:r>
              <a:rPr lang="it-IT" sz="2000" dirty="0"/>
              <a:t>.</a:t>
            </a:r>
          </a:p>
        </p:txBody>
      </p:sp>
      <p:sp>
        <p:nvSpPr>
          <p:cNvPr id="2" name="Rettangolo 1"/>
          <p:cNvSpPr/>
          <p:nvPr/>
        </p:nvSpPr>
        <p:spPr>
          <a:xfrm>
            <a:off x="683568" y="440668"/>
            <a:ext cx="4364465" cy="7614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+mj-lt"/>
              </a:rPr>
              <a:t>Motion-driven Control Surface</a:t>
            </a:r>
            <a:endParaRPr lang="it-IT" sz="3200" dirty="0">
              <a:latin typeface="+mj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7" t="24889" r="27634" b="14538"/>
          <a:stretch/>
        </p:blipFill>
        <p:spPr bwMode="auto">
          <a:xfrm>
            <a:off x="6912260" y="296650"/>
            <a:ext cx="1620180" cy="114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1491867" y="4617132"/>
            <a:ext cx="2736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it-IT" b="1" dirty="0" err="1" smtClean="0"/>
              <a:t>Kinematics</a:t>
            </a:r>
            <a:endParaRPr lang="it-IT" b="1" dirty="0" smtClean="0"/>
          </a:p>
          <a:p>
            <a:pPr marL="342900" indent="-342900">
              <a:buAutoNum type="arabicPeriod"/>
            </a:pPr>
            <a:r>
              <a:rPr lang="it-IT" b="1" dirty="0" err="1" smtClean="0"/>
              <a:t>Kinetic</a:t>
            </a:r>
            <a:r>
              <a:rPr lang="it-IT" b="1" dirty="0" smtClean="0"/>
              <a:t> </a:t>
            </a:r>
            <a:r>
              <a:rPr lang="it-IT" b="1" dirty="0" err="1" smtClean="0"/>
              <a:t>energy</a:t>
            </a:r>
            <a:endParaRPr lang="it-IT" b="1" dirty="0" smtClean="0"/>
          </a:p>
          <a:p>
            <a:pPr marL="342900" indent="-342900">
              <a:buAutoNum type="arabicPeriod"/>
            </a:pPr>
            <a:r>
              <a:rPr lang="it-IT" b="1" dirty="0" err="1" smtClean="0"/>
              <a:t>Potential</a:t>
            </a:r>
            <a:r>
              <a:rPr lang="it-IT" b="1" dirty="0" smtClean="0"/>
              <a:t> </a:t>
            </a:r>
            <a:r>
              <a:rPr lang="it-IT" b="1" dirty="0" err="1" smtClean="0"/>
              <a:t>energy</a:t>
            </a:r>
            <a:endParaRPr lang="it-IT" b="1" dirty="0" smtClean="0"/>
          </a:p>
          <a:p>
            <a:pPr marL="342900" indent="-342900">
              <a:buAutoNum type="arabicPeriod"/>
            </a:pPr>
            <a:r>
              <a:rPr lang="it-IT" b="1" dirty="0" err="1" smtClean="0"/>
              <a:t>Lagrangian</a:t>
            </a:r>
            <a:endParaRPr lang="it-IT" b="1" dirty="0" smtClean="0"/>
          </a:p>
        </p:txBody>
      </p:sp>
      <p:sp>
        <p:nvSpPr>
          <p:cNvPr id="11" name="Rettangolo 10"/>
          <p:cNvSpPr/>
          <p:nvPr/>
        </p:nvSpPr>
        <p:spPr>
          <a:xfrm>
            <a:off x="4649670" y="4617132"/>
            <a:ext cx="35947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5.   </a:t>
            </a:r>
            <a:r>
              <a:rPr lang="it-IT" b="1" dirty="0" err="1" smtClean="0"/>
              <a:t>Power</a:t>
            </a:r>
            <a:r>
              <a:rPr lang="it-IT" b="1" dirty="0" smtClean="0"/>
              <a:t> </a:t>
            </a:r>
            <a:r>
              <a:rPr lang="it-IT" b="1" dirty="0" err="1" smtClean="0"/>
              <a:t>supplied</a:t>
            </a:r>
            <a:endParaRPr lang="it-IT" b="1" dirty="0"/>
          </a:p>
          <a:p>
            <a:pPr marL="342900" indent="-342900">
              <a:buAutoNum type="arabicPeriod" startAt="6"/>
            </a:pPr>
            <a:r>
              <a:rPr lang="it-IT" b="1" dirty="0" err="1" smtClean="0"/>
              <a:t>Power</a:t>
            </a:r>
            <a:r>
              <a:rPr lang="it-IT" b="1" dirty="0" smtClean="0"/>
              <a:t> </a:t>
            </a:r>
            <a:r>
              <a:rPr lang="it-IT" b="1" dirty="0" err="1" smtClean="0"/>
              <a:t>dissipation</a:t>
            </a:r>
            <a:r>
              <a:rPr lang="it-IT" b="1" dirty="0" smtClean="0"/>
              <a:t> </a:t>
            </a:r>
          </a:p>
          <a:p>
            <a:r>
              <a:rPr lang="it-IT" b="1" dirty="0" smtClean="0"/>
              <a:t>7.   </a:t>
            </a:r>
            <a:r>
              <a:rPr lang="it-IT" b="1" dirty="0" err="1" smtClean="0"/>
              <a:t>Lagrance</a:t>
            </a:r>
            <a:r>
              <a:rPr lang="it-IT" b="1" dirty="0" smtClean="0"/>
              <a:t> Equation</a:t>
            </a:r>
          </a:p>
        </p:txBody>
      </p:sp>
    </p:spTree>
    <p:extLst>
      <p:ext uri="{BB962C8B-B14F-4D97-AF65-F5344CB8AC3E}">
        <p14:creationId xmlns:p14="http://schemas.microsoft.com/office/powerpoint/2010/main" val="19349692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31540" y="1226490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Solution:</a:t>
            </a:r>
          </a:p>
          <a:p>
            <a:pPr algn="just"/>
            <a:r>
              <a:rPr lang="en-US" sz="2000" dirty="0"/>
              <a:t>(a) The kinetic energy of the system is that of the overhead crane of Example </a:t>
            </a:r>
            <a:r>
              <a:rPr lang="en-US" sz="2000" dirty="0" smtClean="0"/>
              <a:t>1.6.5, except </a:t>
            </a:r>
            <a:r>
              <a:rPr lang="en-US" sz="2000" dirty="0"/>
              <a:t>that now the cart has negligible mass, i.e., M = 0, and hence,</a:t>
            </a:r>
            <a:endParaRPr lang="it-I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448928" y="4077072"/>
                <a:ext cx="8191524" cy="958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/>
                  <a:t>The potential energy is the same as that of Example 1.6.5 plus the elastic </a:t>
                </a:r>
                <a:r>
                  <a:rPr lang="en-US" sz="2000" dirty="0" smtClean="0"/>
                  <a:t>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of the spring, which is</a:t>
                </a:r>
                <a:endParaRPr lang="it-IT" sz="2000" dirty="0"/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28" y="4077072"/>
                <a:ext cx="8191524" cy="958660"/>
              </a:xfrm>
              <a:prstGeom prst="rect">
                <a:avLst/>
              </a:prstGeom>
              <a:blipFill rotWithShape="1">
                <a:blip r:embed="rId3"/>
                <a:stretch>
                  <a:fillRect l="-819" r="-819" b="-1082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142676"/>
              </p:ext>
            </p:extLst>
          </p:nvPr>
        </p:nvGraphicFramePr>
        <p:xfrm>
          <a:off x="2375756" y="3354209"/>
          <a:ext cx="4546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4" name="Equation" r:id="rId4" imgW="2755800" imgH="431640" progId="Equation.DSMT4">
                  <p:embed/>
                </p:oleObj>
              </mc:Choice>
              <mc:Fallback>
                <p:oleObj name="Equation" r:id="rId4" imgW="2755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5756" y="3354209"/>
                        <a:ext cx="45466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441483"/>
              </p:ext>
            </p:extLst>
          </p:nvPr>
        </p:nvGraphicFramePr>
        <p:xfrm>
          <a:off x="3361459" y="4941168"/>
          <a:ext cx="1961419" cy="800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5" name="Equation" r:id="rId6" imgW="965160" imgH="393480" progId="Equation.DSMT4">
                  <p:embed/>
                </p:oleObj>
              </mc:Choice>
              <mc:Fallback>
                <p:oleObj name="Equation" r:id="rId6" imgW="965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1459" y="4941168"/>
                        <a:ext cx="1961419" cy="800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9"/>
          <p:cNvSpPr/>
          <p:nvPr/>
        </p:nvSpPr>
        <p:spPr>
          <a:xfrm>
            <a:off x="431539" y="5589240"/>
            <a:ext cx="48913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Moreover, from the geometry of Fig. 1.22,</a:t>
            </a:r>
            <a:endParaRPr lang="it-IT" sz="20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7" t="24889" r="27634" b="14538"/>
          <a:stretch/>
        </p:blipFill>
        <p:spPr bwMode="auto">
          <a:xfrm>
            <a:off x="6912260" y="296650"/>
            <a:ext cx="1620180" cy="114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683568" y="440668"/>
            <a:ext cx="4364465" cy="7614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+mj-lt"/>
              </a:rPr>
              <a:t>Motion-driven Control Surface</a:t>
            </a:r>
            <a:endParaRPr lang="it-IT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5622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78752"/>
              </p:ext>
            </p:extLst>
          </p:nvPr>
        </p:nvGraphicFramePr>
        <p:xfrm>
          <a:off x="3131840" y="1556792"/>
          <a:ext cx="2448272" cy="61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14" name="Equation" r:id="rId3" imgW="1015920" imgH="253800" progId="Equation.DSMT4">
                  <p:embed/>
                </p:oleObj>
              </mc:Choice>
              <mc:Fallback>
                <p:oleObj name="Equation" r:id="rId3" imgW="1015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1556792"/>
                        <a:ext cx="2448272" cy="61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/>
          <p:cNvSpPr/>
          <p:nvPr/>
        </p:nvSpPr>
        <p:spPr>
          <a:xfrm>
            <a:off x="712884" y="2060848"/>
            <a:ext cx="11400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err="1"/>
              <a:t>whence</a:t>
            </a:r>
            <a:r>
              <a:rPr lang="it-IT" sz="2000" dirty="0"/>
              <a:t>,</a:t>
            </a:r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952083"/>
              </p:ext>
            </p:extLst>
          </p:nvPr>
        </p:nvGraphicFramePr>
        <p:xfrm>
          <a:off x="2087724" y="2672916"/>
          <a:ext cx="4768982" cy="731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15" name="Equation" r:id="rId5" imgW="2565360" imgH="393480" progId="Equation.DSMT4">
                  <p:embed/>
                </p:oleObj>
              </mc:Choice>
              <mc:Fallback>
                <p:oleObj name="Equation" r:id="rId5" imgW="2565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724" y="2672916"/>
                        <a:ext cx="4768982" cy="731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8"/>
          <p:cNvSpPr/>
          <p:nvPr/>
        </p:nvSpPr>
        <p:spPr>
          <a:xfrm>
            <a:off x="721877" y="3284984"/>
            <a:ext cx="6126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/>
              <a:t>and</a:t>
            </a:r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119028"/>
              </p:ext>
            </p:extLst>
          </p:nvPr>
        </p:nvGraphicFramePr>
        <p:xfrm>
          <a:off x="323528" y="3969060"/>
          <a:ext cx="8332558" cy="718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16" name="Equation" r:id="rId7" imgW="5003640" imgH="431640" progId="Equation.DSMT4">
                  <p:embed/>
                </p:oleObj>
              </mc:Choice>
              <mc:Fallback>
                <p:oleObj name="Equation" r:id="rId7" imgW="50036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969060"/>
                        <a:ext cx="8332558" cy="7189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/>
              <p:cNvSpPr/>
              <p:nvPr/>
            </p:nvSpPr>
            <p:spPr>
              <a:xfrm>
                <a:off x="669470" y="4725144"/>
                <a:ext cx="560480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2000" dirty="0"/>
                  <a:t>(b</a:t>
                </a:r>
                <a:r>
                  <a:rPr lang="it-IT" sz="2000" dirty="0" smtClean="0"/>
                  <a:t>)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power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/>
                      </a:rPr>
                      <m:t>𝛱</m:t>
                    </m:r>
                  </m:oMath>
                </a14:m>
                <a:r>
                  <a:rPr lang="en-US" sz="2000" dirty="0"/>
                  <a:t> supplied </a:t>
                </a:r>
                <a:r>
                  <a:rPr lang="en-US" sz="2000" dirty="0" smtClean="0"/>
                  <a:t>and dissipation </a:t>
                </a:r>
                <a:r>
                  <a:rPr lang="it-IT" sz="2000" dirty="0" err="1"/>
                  <a:t>function</a:t>
                </a:r>
                <a:r>
                  <a:rPr lang="it-IT" sz="2000" dirty="0"/>
                  <a:t> </a:t>
                </a:r>
                <a:r>
                  <a:rPr lang="el-GR" sz="2000" dirty="0"/>
                  <a:t>Δ.</a:t>
                </a:r>
                <a:endParaRPr lang="it-IT" sz="2000" dirty="0"/>
              </a:p>
              <a:p>
                <a:r>
                  <a:rPr lang="it-IT" sz="2000" dirty="0" smtClean="0"/>
                  <a:t> </a:t>
                </a:r>
                <a:endParaRPr lang="it-IT" sz="2000" dirty="0"/>
              </a:p>
            </p:txBody>
          </p:sp>
        </mc:Choice>
        <mc:Fallback xmlns="">
          <p:sp>
            <p:nvSpPr>
              <p:cNvPr id="11" name="Rettango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70" y="4725144"/>
                <a:ext cx="5604804" cy="1015663"/>
              </a:xfrm>
              <a:prstGeom prst="rect">
                <a:avLst/>
              </a:prstGeom>
              <a:blipFill rotWithShape="1">
                <a:blip r:embed="rId9"/>
                <a:stretch>
                  <a:fillRect l="-1197" r="-2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5591"/>
              </p:ext>
            </p:extLst>
          </p:nvPr>
        </p:nvGraphicFramePr>
        <p:xfrm>
          <a:off x="1979712" y="5373216"/>
          <a:ext cx="2018645" cy="746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17" name="Equation" r:id="rId10" imgW="685800" imgH="253800" progId="Equation.DSMT4">
                  <p:embed/>
                </p:oleObj>
              </mc:Choice>
              <mc:Fallback>
                <p:oleObj name="Equation" r:id="rId10" imgW="685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5373216"/>
                        <a:ext cx="2018645" cy="7468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892643"/>
              </p:ext>
            </p:extLst>
          </p:nvPr>
        </p:nvGraphicFramePr>
        <p:xfrm>
          <a:off x="4860032" y="5301208"/>
          <a:ext cx="1224137" cy="807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18" name="Equation" r:id="rId12" imgW="596880" imgH="393480" progId="Equation.DSMT4">
                  <p:embed/>
                </p:oleObj>
              </mc:Choice>
              <mc:Fallback>
                <p:oleObj name="Equation" r:id="rId12" imgW="596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5301208"/>
                        <a:ext cx="1224137" cy="8075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tangolo 13"/>
          <p:cNvSpPr/>
          <p:nvPr/>
        </p:nvSpPr>
        <p:spPr>
          <a:xfrm>
            <a:off x="683568" y="440668"/>
            <a:ext cx="4364465" cy="7614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+mj-lt"/>
              </a:rPr>
              <a:t>Motion-driven Control Surface</a:t>
            </a:r>
            <a:endParaRPr lang="it-IT" sz="3200" dirty="0">
              <a:latin typeface="+mj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7" t="24889" r="27634" b="14538"/>
          <a:stretch/>
        </p:blipFill>
        <p:spPr bwMode="auto">
          <a:xfrm>
            <a:off x="6912260" y="296650"/>
            <a:ext cx="1620180" cy="114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8544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467544" y="1689775"/>
                <a:ext cx="8280920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000" i="1">
                            <a:latin typeface="Cambria Math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2000" dirty="0" smtClean="0"/>
                  <a:t>  </a:t>
                </a:r>
                <a:r>
                  <a:rPr lang="en-US" sz="2000" dirty="0"/>
                  <a:t>is computed by differentiation of the foregoing expression for s:</a:t>
                </a:r>
                <a:endParaRPr lang="it-IT" sz="2000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89775"/>
                <a:ext cx="8280920" cy="553998"/>
              </a:xfrm>
              <a:prstGeom prst="rect">
                <a:avLst/>
              </a:prstGeom>
              <a:blipFill rotWithShape="1">
                <a:blip r:embed="rId3"/>
                <a:stretch>
                  <a:fillRect l="-810" b="-87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67867"/>
              </p:ext>
            </p:extLst>
          </p:nvPr>
        </p:nvGraphicFramePr>
        <p:xfrm>
          <a:off x="3275856" y="2312876"/>
          <a:ext cx="2916324" cy="662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6" name="Equation" r:id="rId4" imgW="1117440" imgH="253800" progId="Equation.DSMT4">
                  <p:embed/>
                </p:oleObj>
              </mc:Choice>
              <mc:Fallback>
                <p:oleObj name="Equation" r:id="rId4" imgW="1117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2312876"/>
                        <a:ext cx="2916324" cy="662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958333"/>
              </p:ext>
            </p:extLst>
          </p:nvPr>
        </p:nvGraphicFramePr>
        <p:xfrm>
          <a:off x="3275856" y="3098208"/>
          <a:ext cx="2826097" cy="716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7" name="Equation" r:id="rId6" imgW="1549080" imgH="393480" progId="Equation.DSMT4">
                  <p:embed/>
                </p:oleObj>
              </mc:Choice>
              <mc:Fallback>
                <p:oleObj name="Equation" r:id="rId6" imgW="1549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098208"/>
                        <a:ext cx="2826097" cy="7165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8"/>
          <p:cNvSpPr/>
          <p:nvPr/>
        </p:nvSpPr>
        <p:spPr>
          <a:xfrm>
            <a:off x="791580" y="3814803"/>
            <a:ext cx="45095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/>
              <a:t>(c</a:t>
            </a:r>
            <a:r>
              <a:rPr lang="it-IT" sz="2000" dirty="0" smtClean="0"/>
              <a:t>) </a:t>
            </a:r>
            <a:r>
              <a:rPr lang="en-US" sz="2000" dirty="0"/>
              <a:t>mathematical model of the system </a:t>
            </a:r>
            <a:endParaRPr lang="it-IT" sz="2000" dirty="0"/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07777"/>
              </p:ext>
            </p:extLst>
          </p:nvPr>
        </p:nvGraphicFramePr>
        <p:xfrm>
          <a:off x="2501770" y="4426859"/>
          <a:ext cx="4212468" cy="853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8" name="Equation" r:id="rId8" imgW="1942920" imgH="393480" progId="Equation.DSMT4">
                  <p:embed/>
                </p:oleObj>
              </mc:Choice>
              <mc:Fallback>
                <p:oleObj name="Equation" r:id="rId8" imgW="1942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770" y="4426859"/>
                        <a:ext cx="4212468" cy="853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423633"/>
              </p:ext>
            </p:extLst>
          </p:nvPr>
        </p:nvGraphicFramePr>
        <p:xfrm>
          <a:off x="1019605" y="5265204"/>
          <a:ext cx="7038435" cy="824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9" name="Equation" r:id="rId10" imgW="3352680" imgH="393480" progId="Equation.DSMT4">
                  <p:embed/>
                </p:oleObj>
              </mc:Choice>
              <mc:Fallback>
                <p:oleObj name="Equation" r:id="rId10" imgW="3352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605" y="5265204"/>
                        <a:ext cx="7038435" cy="8246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7" t="24889" r="27634" b="14538"/>
          <a:stretch/>
        </p:blipFill>
        <p:spPr bwMode="auto">
          <a:xfrm>
            <a:off x="6912260" y="296650"/>
            <a:ext cx="1620180" cy="114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683568" y="440668"/>
            <a:ext cx="4364465" cy="7614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+mj-lt"/>
              </a:rPr>
              <a:t>Motion-driven Control Surface</a:t>
            </a:r>
            <a:endParaRPr lang="it-IT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22639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047588"/>
              </p:ext>
            </p:extLst>
          </p:nvPr>
        </p:nvGraphicFramePr>
        <p:xfrm>
          <a:off x="467544" y="2528900"/>
          <a:ext cx="8155050" cy="789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0" name="Equation" r:id="rId3" imgW="4064000" imgH="393700" progId="Equation.DSMT4">
                  <p:embed/>
                </p:oleObj>
              </mc:Choice>
              <mc:Fallback>
                <p:oleObj name="Equation" r:id="rId3" imgW="4064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528900"/>
                        <a:ext cx="8155050" cy="789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931803"/>
              </p:ext>
            </p:extLst>
          </p:nvPr>
        </p:nvGraphicFramePr>
        <p:xfrm>
          <a:off x="467544" y="1700808"/>
          <a:ext cx="7998907" cy="7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1" name="Equation" r:id="rId5" imgW="4178300" imgH="393700" progId="Equation.DSMT4">
                  <p:embed/>
                </p:oleObj>
              </mc:Choice>
              <mc:Fallback>
                <p:oleObj name="Equation" r:id="rId5" imgW="4178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700808"/>
                        <a:ext cx="7998907" cy="7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740379"/>
              </p:ext>
            </p:extLst>
          </p:nvPr>
        </p:nvGraphicFramePr>
        <p:xfrm>
          <a:off x="3419872" y="3465004"/>
          <a:ext cx="1368152" cy="798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2" name="Equation" r:id="rId7" imgW="672840" imgH="393480" progId="Equation.DSMT4">
                  <p:embed/>
                </p:oleObj>
              </mc:Choice>
              <mc:Fallback>
                <p:oleObj name="Equation" r:id="rId7" imgW="672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3465004"/>
                        <a:ext cx="1368152" cy="7985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322628"/>
              </p:ext>
            </p:extLst>
          </p:nvPr>
        </p:nvGraphicFramePr>
        <p:xfrm>
          <a:off x="899592" y="4437112"/>
          <a:ext cx="7416824" cy="795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3" name="Equation" r:id="rId9" imgW="3670200" imgH="393480" progId="Equation.DSMT4">
                  <p:embed/>
                </p:oleObj>
              </mc:Choice>
              <mc:Fallback>
                <p:oleObj name="Equation" r:id="rId9" imgW="3670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437112"/>
                        <a:ext cx="7416824" cy="7957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/>
          <p:cNvSpPr/>
          <p:nvPr/>
        </p:nvSpPr>
        <p:spPr>
          <a:xfrm>
            <a:off x="683568" y="440668"/>
            <a:ext cx="4364465" cy="7614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+mj-lt"/>
              </a:rPr>
              <a:t>Motion-driven Control Surface</a:t>
            </a:r>
            <a:endParaRPr lang="it-IT" sz="3200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7" t="24889" r="27634" b="14538"/>
          <a:stretch/>
        </p:blipFill>
        <p:spPr bwMode="auto">
          <a:xfrm>
            <a:off x="6912260" y="296650"/>
            <a:ext cx="1620180" cy="114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8043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9089" y="1448780"/>
            <a:ext cx="51267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Thus, the mathematical model is derived as</a:t>
            </a:r>
            <a:endParaRPr lang="it-IT" sz="2000" dirty="0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04340"/>
              </p:ext>
            </p:extLst>
          </p:nvPr>
        </p:nvGraphicFramePr>
        <p:xfrm>
          <a:off x="1331640" y="2132856"/>
          <a:ext cx="6870101" cy="1248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0" name="Equation" r:id="rId3" imgW="4470120" imgH="812520" progId="Equation.DSMT4">
                  <p:embed/>
                </p:oleObj>
              </mc:Choice>
              <mc:Fallback>
                <p:oleObj name="Equation" r:id="rId3" imgW="447012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132856"/>
                        <a:ext cx="6870101" cy="12482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ttangolo 12"/>
          <p:cNvSpPr/>
          <p:nvPr/>
        </p:nvSpPr>
        <p:spPr>
          <a:xfrm>
            <a:off x="502482" y="3537012"/>
            <a:ext cx="468654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/>
              <a:t>or,</a:t>
            </a:r>
          </a:p>
        </p:txBody>
      </p:sp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10144"/>
              </p:ext>
            </p:extLst>
          </p:nvPr>
        </p:nvGraphicFramePr>
        <p:xfrm>
          <a:off x="1799692" y="3825044"/>
          <a:ext cx="5258660" cy="1779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1" name="Equation" r:id="rId5" imgW="3301920" imgH="1117440" progId="Equation.DSMT4">
                  <p:embed/>
                </p:oleObj>
              </mc:Choice>
              <mc:Fallback>
                <p:oleObj name="Equation" r:id="rId5" imgW="3301920" imgH="1117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9692" y="3825044"/>
                        <a:ext cx="5258660" cy="17790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7" t="24889" r="27634" b="14538"/>
          <a:stretch/>
        </p:blipFill>
        <p:spPr bwMode="auto">
          <a:xfrm>
            <a:off x="6912260" y="296650"/>
            <a:ext cx="1620180" cy="114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683568" y="440668"/>
            <a:ext cx="4364465" cy="7614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+mj-lt"/>
              </a:rPr>
              <a:t>Motion-driven Control Surface</a:t>
            </a:r>
            <a:endParaRPr lang="it-IT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97806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Equilibrium States of Mechanical Systems</a:t>
            </a:r>
            <a:endParaRPr lang="it-IT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395536" y="1844824"/>
                <a:ext cx="8568444" cy="1522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/>
                  <a:t>Henceforth, a mechanical system will be said to be in an equilibrium state if both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000" i="1"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= 0 and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000" i="1"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= 0. This condition implies that, at equilibrium, </a:t>
                </a:r>
                <a:r>
                  <a:rPr lang="en-US" sz="2000" i="1" dirty="0"/>
                  <a:t>q </a:t>
                </a:r>
                <a:r>
                  <a:rPr lang="en-US" sz="2000" dirty="0"/>
                  <a:t>attains a </a:t>
                </a:r>
                <a:r>
                  <a:rPr lang="en-US" sz="2000" dirty="0" smtClean="0"/>
                  <a:t>constant </a:t>
                </a:r>
                <a:r>
                  <a:rPr lang="it-IT" sz="2000" dirty="0" err="1" smtClean="0"/>
                  <a:t>value</a:t>
                </a:r>
                <a:r>
                  <a:rPr lang="it-IT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it-IT" dirty="0"/>
                  <a:t>.</a:t>
                </a:r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844824"/>
                <a:ext cx="8568444" cy="1522083"/>
              </a:xfrm>
              <a:prstGeom prst="rect">
                <a:avLst/>
              </a:prstGeom>
              <a:blipFill rotWithShape="1">
                <a:blip r:embed="rId3"/>
                <a:stretch>
                  <a:fillRect l="-783" r="-783" b="-160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471523"/>
              </p:ext>
            </p:extLst>
          </p:nvPr>
        </p:nvGraphicFramePr>
        <p:xfrm>
          <a:off x="5130800" y="2781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4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30800" y="27813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/>
          <p:cNvSpPr/>
          <p:nvPr/>
        </p:nvSpPr>
        <p:spPr>
          <a:xfrm>
            <a:off x="409340" y="3366907"/>
            <a:ext cx="53559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we derive the equilibrium equation in the form</a:t>
            </a:r>
            <a:endParaRPr lang="it-IT" sz="2000" dirty="0"/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677882"/>
              </p:ext>
            </p:extLst>
          </p:nvPr>
        </p:nvGraphicFramePr>
        <p:xfrm>
          <a:off x="3455876" y="3993974"/>
          <a:ext cx="1500865" cy="493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5" name="Equation" r:id="rId6" imgW="774360" imgH="253800" progId="Equation.DSMT4">
                  <p:embed/>
                </p:oleObj>
              </mc:Choice>
              <mc:Fallback>
                <p:oleObj name="Equation" r:id="rId6" imgW="774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876" y="3993974"/>
                        <a:ext cx="1500865" cy="4931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9181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594581"/>
              </p:ext>
            </p:extLst>
          </p:nvPr>
        </p:nvGraphicFramePr>
        <p:xfrm>
          <a:off x="3743908" y="309175"/>
          <a:ext cx="1152128" cy="851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8" name="Equation" r:id="rId3" imgW="583920" imgH="431640" progId="Equation.DSMT4">
                  <p:embed/>
                </p:oleObj>
              </mc:Choice>
              <mc:Fallback>
                <p:oleObj name="Equation" r:id="rId3" imgW="5839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3908" y="309175"/>
                        <a:ext cx="1152128" cy="851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/>
          <p:cNvSpPr/>
          <p:nvPr/>
        </p:nvSpPr>
        <p:spPr>
          <a:xfrm>
            <a:off x="434278" y="1016732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velocity vector of the center of mass of </a:t>
            </a:r>
            <a:r>
              <a:rPr lang="en-US" sz="2000" dirty="0" smtClean="0"/>
              <a:t>each body </a:t>
            </a:r>
            <a:r>
              <a:rPr lang="en-US" sz="2000" dirty="0"/>
              <a:t>and its scalar angular velocity can be always written as linear functions </a:t>
            </a:r>
            <a:r>
              <a:rPr lang="en-US" sz="2000" dirty="0" smtClean="0"/>
              <a:t>of the </a:t>
            </a:r>
            <a:r>
              <a:rPr lang="en-US" sz="2000" dirty="0"/>
              <a:t>generalized </a:t>
            </a:r>
            <a:r>
              <a:rPr lang="en-US" sz="2000" dirty="0" smtClean="0"/>
              <a:t>speed.</a:t>
            </a:r>
          </a:p>
          <a:p>
            <a:pPr algn="just"/>
            <a:r>
              <a:rPr lang="en-US" sz="2000" dirty="0" smtClean="0"/>
              <a:t>The </a:t>
            </a:r>
            <a:r>
              <a:rPr lang="en-US" sz="2000" dirty="0"/>
              <a:t>total kinetic energy of the system </a:t>
            </a:r>
            <a:r>
              <a:rPr lang="it-IT" sz="2000" dirty="0" err="1" smtClean="0"/>
              <a:t>takes</a:t>
            </a:r>
            <a:r>
              <a:rPr lang="it-IT" sz="2000" dirty="0" smtClean="0"/>
              <a:t> </a:t>
            </a:r>
            <a:r>
              <a:rPr lang="it-IT" sz="2000" dirty="0"/>
              <a:t>the </a:t>
            </a:r>
            <a:r>
              <a:rPr lang="it-IT" sz="2000" dirty="0" err="1" smtClean="0"/>
              <a:t>form</a:t>
            </a:r>
            <a:r>
              <a:rPr lang="it-IT" sz="2000" dirty="0" smtClean="0"/>
              <a:t>:</a:t>
            </a:r>
            <a:endParaRPr lang="it-IT" sz="2000" dirty="0"/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552683"/>
              </p:ext>
            </p:extLst>
          </p:nvPr>
        </p:nvGraphicFramePr>
        <p:xfrm>
          <a:off x="2562007" y="2895917"/>
          <a:ext cx="3803962" cy="70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9" name="Equation" r:id="rId5" imgW="2120760" imgH="393480" progId="Equation.DSMT4">
                  <p:embed/>
                </p:oleObj>
              </mc:Choice>
              <mc:Fallback>
                <p:oleObj name="Equation" r:id="rId5" imgW="2120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62007" y="2895917"/>
                        <a:ext cx="3803962" cy="70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431540" y="3537012"/>
                <a:ext cx="8064896" cy="26320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/>
                  <a:t>where the coefficients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as well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it-IT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are, in general, functions of the generalized coordinate q. The first term of that expression </a:t>
                </a:r>
                <a:r>
                  <a:rPr lang="en-US" dirty="0" smtClean="0"/>
                  <a:t>is </a:t>
                </a:r>
                <a:r>
                  <a:rPr lang="en-US" i="1" dirty="0" smtClean="0"/>
                  <a:t>quadratic </a:t>
                </a:r>
                <a:r>
                  <a:rPr lang="en-US" dirty="0"/>
                  <a:t>in the generalized speed; the second term is linear in this variable; </a:t>
                </a:r>
                <a:r>
                  <a:rPr lang="en-US" dirty="0" smtClean="0"/>
                  <a:t>and the </a:t>
                </a:r>
                <a:r>
                  <a:rPr lang="en-US" dirty="0"/>
                  <a:t>third term is independent of the generalized speed, but is a function of </a:t>
                </a:r>
                <a:r>
                  <a:rPr lang="en-US" dirty="0" smtClean="0"/>
                  <a:t>the generalized </a:t>
                </a:r>
                <a:r>
                  <a:rPr lang="en-US" dirty="0"/>
                  <a:t>coordinate and, possibly, of time as well. Moreover, this function </a:t>
                </a:r>
                <a:r>
                  <a:rPr lang="en-US" dirty="0" smtClean="0"/>
                  <a:t>of </a:t>
                </a:r>
                <a:r>
                  <a:rPr lang="en-US" i="1" dirty="0" smtClean="0"/>
                  <a:t>q </a:t>
                </a:r>
                <a:r>
                  <a:rPr lang="en-US" dirty="0"/>
                  <a:t>is most frequently nonlinear, while the second and the third terms of the </a:t>
                </a:r>
                <a:r>
                  <a:rPr lang="en-US" dirty="0" smtClean="0"/>
                  <a:t>same expression </a:t>
                </a:r>
                <a:r>
                  <a:rPr lang="en-US" dirty="0"/>
                  <a:t>arise in the presence of actuators supplying a </a:t>
                </a:r>
                <a:r>
                  <a:rPr lang="en-US" i="1" dirty="0"/>
                  <a:t>controlled motion </a:t>
                </a:r>
                <a:r>
                  <a:rPr lang="en-US" dirty="0"/>
                  <a:t>to </a:t>
                </a:r>
                <a:r>
                  <a:rPr lang="en-US" dirty="0" smtClean="0"/>
                  <a:t>the </a:t>
                </a:r>
                <a:r>
                  <a:rPr lang="it-IT" dirty="0" err="1" smtClean="0"/>
                  <a:t>system</a:t>
                </a:r>
                <a:r>
                  <a:rPr lang="it-IT" dirty="0" smtClean="0"/>
                  <a:t>.</a:t>
                </a:r>
                <a:endParaRPr lang="it-IT" dirty="0"/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3537012"/>
                <a:ext cx="8064896" cy="2632003"/>
              </a:xfrm>
              <a:prstGeom prst="rect">
                <a:avLst/>
              </a:prstGeom>
              <a:blipFill rotWithShape="1">
                <a:blip r:embed="rId7"/>
                <a:stretch>
                  <a:fillRect l="-454" r="-378" b="-208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/>
          <p:cNvSpPr txBox="1"/>
          <p:nvPr/>
        </p:nvSpPr>
        <p:spPr>
          <a:xfrm>
            <a:off x="7238391" y="3040974"/>
            <a:ext cx="864096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(</a:t>
            </a:r>
            <a:r>
              <a:rPr lang="it-IT" dirty="0"/>
              <a:t>2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3866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463453" y="1915668"/>
                <a:ext cx="8388932" cy="698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400" dirty="0" smtClean="0"/>
                  <a:t>Find </a:t>
                </a:r>
                <a:r>
                  <a:rPr lang="en-US" sz="1400" dirty="0"/>
                  <a:t>the </a:t>
                </a:r>
                <a:r>
                  <a:rPr lang="en-US" sz="1400" dirty="0" smtClean="0"/>
                  <a:t>equilibrium configuration(s</a:t>
                </a:r>
                <a:r>
                  <a:rPr lang="en-US" sz="1400" dirty="0"/>
                  <a:t>) of the system introduced in Example 1.6.5 under the condition </a:t>
                </a:r>
                <a:r>
                  <a:rPr lang="en-US" sz="1400" dirty="0" smtClean="0"/>
                  <a:t>that the </a:t>
                </a:r>
                <a:r>
                  <a:rPr lang="en-US" sz="1400" dirty="0"/>
                  <a:t>cart is driven with a constant acceleration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it-IT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1400" i="1"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it-IT" sz="1400">
                        <a:latin typeface="Cambria Math"/>
                      </a:rPr>
                      <m:t>=</m:t>
                    </m:r>
                    <m:r>
                      <a:rPr lang="it-IT" sz="14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1400" dirty="0"/>
                  <a:t>.</a:t>
                </a:r>
                <a:endParaRPr lang="it-IT" sz="1400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53" y="1915668"/>
                <a:ext cx="8388932" cy="698717"/>
              </a:xfrm>
              <a:prstGeom prst="rect">
                <a:avLst/>
              </a:prstGeom>
              <a:blipFill rotWithShape="1">
                <a:blip r:embed="rId2"/>
                <a:stretch>
                  <a:fillRect l="-145" r="-291" b="-78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tangolo 2"/>
          <p:cNvSpPr/>
          <p:nvPr/>
        </p:nvSpPr>
        <p:spPr>
          <a:xfrm>
            <a:off x="467544" y="368660"/>
            <a:ext cx="7812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Example </a:t>
            </a:r>
            <a:r>
              <a:rPr lang="en-US" sz="2000" i="1" dirty="0" smtClean="0"/>
              <a:t>1.9.1 </a:t>
            </a:r>
            <a:r>
              <a:rPr lang="en-US" sz="2000" i="1" dirty="0"/>
              <a:t>from Dynamics Response … by J. Angeles</a:t>
            </a:r>
          </a:p>
          <a:p>
            <a:r>
              <a:rPr lang="en-US" i="1" dirty="0" smtClean="0"/>
              <a:t>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398830" y="1061156"/>
            <a:ext cx="67115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+mj-lt"/>
              </a:rPr>
              <a:t>Equilibrium </a:t>
            </a:r>
            <a:r>
              <a:rPr lang="en-US" sz="3200" i="1" dirty="0">
                <a:solidFill>
                  <a:srgbClr val="FF0000"/>
                </a:solidFill>
                <a:latin typeface="+mj-lt"/>
              </a:rPr>
              <a:t>Analysis of the Overhead </a:t>
            </a:r>
            <a:r>
              <a:rPr lang="en-US" sz="3200" i="1" dirty="0" smtClean="0">
                <a:solidFill>
                  <a:srgbClr val="FF0000"/>
                </a:solidFill>
                <a:latin typeface="+mj-lt"/>
              </a:rPr>
              <a:t>Crane</a:t>
            </a:r>
            <a:endParaRPr lang="it-IT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8" t="25366" r="28439" b="27154"/>
          <a:stretch/>
        </p:blipFill>
        <p:spPr bwMode="auto">
          <a:xfrm>
            <a:off x="2087724" y="2816932"/>
            <a:ext cx="5022855" cy="296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9874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469403" y="1952836"/>
                <a:ext cx="8568952" cy="980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/>
                  <a:t>Solution: We first set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000" i="1"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it-IT" sz="2000">
                        <a:latin typeface="Cambria Math"/>
                      </a:rPr>
                      <m:t>=</m:t>
                    </m:r>
                    <m:r>
                      <a:rPr lang="it-IT" sz="20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000" i="1">
                            <a:latin typeface="Cambria Math"/>
                          </a:rPr>
                          <m:t>𝜃</m:t>
                        </m:r>
                      </m:e>
                    </m:acc>
                    <m:r>
                      <a:rPr lang="it-IT" sz="2000"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000" i="1">
                            <a:latin typeface="Cambria Math"/>
                          </a:rPr>
                          <m:t>𝜃</m:t>
                        </m:r>
                      </m:e>
                    </m:acc>
                    <m:r>
                      <a:rPr lang="it-IT" sz="2000"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in the governing equation derived </a:t>
                </a:r>
                <a:r>
                  <a:rPr lang="en-US" sz="2000" dirty="0" smtClean="0"/>
                  <a:t>in that </a:t>
                </a:r>
                <a:r>
                  <a:rPr lang="en-US" sz="2000" dirty="0"/>
                  <a:t>example, thereby obtaining the equilibrium equation</a:t>
                </a:r>
                <a:endParaRPr lang="it-IT" sz="2000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03" y="1952836"/>
                <a:ext cx="8568952" cy="980205"/>
              </a:xfrm>
              <a:prstGeom prst="rect">
                <a:avLst/>
              </a:prstGeom>
              <a:blipFill rotWithShape="1">
                <a:blip r:embed="rId3"/>
                <a:stretch>
                  <a:fillRect l="-711" r="-782" b="-105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994210"/>
              </p:ext>
            </p:extLst>
          </p:nvPr>
        </p:nvGraphicFramePr>
        <p:xfrm>
          <a:off x="2519772" y="3248980"/>
          <a:ext cx="3696050" cy="6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8" name="Equation" r:id="rId4" imgW="2133360" imgH="393480" progId="Equation.DSMT4">
                  <p:embed/>
                </p:oleObj>
              </mc:Choice>
              <mc:Fallback>
                <p:oleObj name="Equation" r:id="rId4" imgW="2133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772" y="3248980"/>
                        <a:ext cx="3696050" cy="6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/>
          <p:cNvSpPr/>
          <p:nvPr/>
        </p:nvSpPr>
        <p:spPr>
          <a:xfrm>
            <a:off x="611559" y="3933056"/>
            <a:ext cx="2848857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which can be written as</a:t>
            </a:r>
            <a:endParaRPr lang="it-IT" sz="2000" dirty="0"/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658503"/>
              </p:ext>
            </p:extLst>
          </p:nvPr>
        </p:nvGraphicFramePr>
        <p:xfrm>
          <a:off x="3645943" y="4581128"/>
          <a:ext cx="1109626" cy="677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9" name="Equation" r:id="rId6" imgW="685800" imgH="419040" progId="Equation.DSMT4">
                  <p:embed/>
                </p:oleObj>
              </mc:Choice>
              <mc:Fallback>
                <p:oleObj name="Equation" r:id="rId6" imgW="685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5943" y="4581128"/>
                        <a:ext cx="1109626" cy="6776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tangolo 10"/>
          <p:cNvSpPr/>
          <p:nvPr/>
        </p:nvSpPr>
        <p:spPr>
          <a:xfrm>
            <a:off x="395536" y="116632"/>
            <a:ext cx="6490303" cy="7614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+mj-lt"/>
              </a:rPr>
              <a:t>Equilibrium Analysis of the Overhead Crane</a:t>
            </a:r>
            <a:endParaRPr lang="it-IT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8" t="25366" r="28439" b="27154"/>
          <a:stretch/>
        </p:blipFill>
        <p:spPr bwMode="auto">
          <a:xfrm>
            <a:off x="6880315" y="368660"/>
            <a:ext cx="207600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5523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623493" y="1484784"/>
            <a:ext cx="14398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/>
              <a:t>and </a:t>
            </a:r>
            <a:r>
              <a:rPr lang="it-IT" sz="2000" dirty="0" err="1"/>
              <a:t>hence</a:t>
            </a:r>
            <a:r>
              <a:rPr lang="it-IT" dirty="0"/>
              <a:t>,</a:t>
            </a: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988699"/>
              </p:ext>
            </p:extLst>
          </p:nvPr>
        </p:nvGraphicFramePr>
        <p:xfrm>
          <a:off x="3383868" y="1879460"/>
          <a:ext cx="1476164" cy="717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2" name="Equation" r:id="rId3" imgW="939600" imgH="457200" progId="Equation.DSMT4">
                  <p:embed/>
                </p:oleObj>
              </mc:Choice>
              <mc:Fallback>
                <p:oleObj name="Equation" r:id="rId3" imgW="939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3868" y="1879460"/>
                        <a:ext cx="1476164" cy="7171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/>
          <p:cNvSpPr/>
          <p:nvPr/>
        </p:nvSpPr>
        <p:spPr>
          <a:xfrm>
            <a:off x="568028" y="2596603"/>
            <a:ext cx="7923596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The system, therefore, admits two </a:t>
            </a:r>
            <a:r>
              <a:rPr lang="en-US" sz="2000" dirty="0" smtClean="0"/>
              <a:t>equilibrium configurations</a:t>
            </a:r>
            <a:r>
              <a:rPr lang="en-US" sz="2000" dirty="0"/>
              <a:t>, one with the rod above and one with the rod below the pin.</a:t>
            </a:r>
            <a:endParaRPr lang="it-I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608844" y="3573016"/>
                <a:ext cx="7882780" cy="24485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/>
                  <a:t>The foregoing relation among the constant horizontal</a:t>
                </a:r>
              </a:p>
              <a:p>
                <a:pPr algn="just"/>
                <a:r>
                  <a:rPr lang="en-US" sz="2000" dirty="0"/>
                  <a:t>acceleration </a:t>
                </a:r>
                <a:r>
                  <a:rPr lang="en-US" sz="2000" i="1" dirty="0"/>
                  <a:t>a</a:t>
                </a:r>
                <a:r>
                  <a:rPr lang="en-US" sz="2000" dirty="0"/>
                  <a:t>, the vertical gravity acceleration </a:t>
                </a:r>
                <a:r>
                  <a:rPr lang="en-US" sz="2000" i="1" dirty="0"/>
                  <a:t>g </a:t>
                </a:r>
                <a:r>
                  <a:rPr lang="en-US" sz="2000" dirty="0"/>
                  <a:t>and the equilibrium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2000" i="1" dirty="0"/>
                  <a:t> </a:t>
                </a:r>
                <a:r>
                  <a:rPr lang="en-US" sz="2000" dirty="0" smtClean="0"/>
                  <a:t>is best </a:t>
                </a:r>
                <a:r>
                  <a:rPr lang="en-US" sz="2000" dirty="0"/>
                  <a:t>illustrated in Fig. 1.30, where the force triangle, composed of the pin force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000" dirty="0" smtClean="0"/>
                  <a:t>, the </a:t>
                </a:r>
                <a:r>
                  <a:rPr lang="en-US" sz="2000" dirty="0"/>
                  <a:t>weight of the rod </a:t>
                </a:r>
                <a:r>
                  <a:rPr lang="en-US" sz="2000" i="1" dirty="0"/>
                  <a:t>mg</a:t>
                </a:r>
                <a:r>
                  <a:rPr lang="en-US" sz="2000" dirty="0"/>
                  <a:t>, and the inertia force </a:t>
                </a:r>
                <a:r>
                  <a:rPr lang="en-US" sz="2000" i="1" dirty="0"/>
                  <a:t>−ma</a:t>
                </a:r>
                <a:r>
                  <a:rPr lang="en-US" sz="2000" dirty="0"/>
                  <a:t>, is sketched.</a:t>
                </a:r>
                <a:endParaRPr lang="it-IT" sz="2000" dirty="0"/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44" y="3573016"/>
                <a:ext cx="7882780" cy="2448555"/>
              </a:xfrm>
              <a:prstGeom prst="rect">
                <a:avLst/>
              </a:prstGeom>
              <a:blipFill rotWithShape="1">
                <a:blip r:embed="rId5"/>
                <a:stretch>
                  <a:fillRect l="-851" r="-7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298200"/>
              </p:ext>
            </p:extLst>
          </p:nvPr>
        </p:nvGraphicFramePr>
        <p:xfrm>
          <a:off x="5492750" y="2767013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3" name="Equation" r:id="rId6" imgW="190440" imgH="228600" progId="Equation.DSMT4">
                  <p:embed/>
                </p:oleObj>
              </mc:Choice>
              <mc:Fallback>
                <p:oleObj name="Equation" r:id="rId6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92750" y="2767013"/>
                        <a:ext cx="1905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tangolo 10"/>
          <p:cNvSpPr/>
          <p:nvPr/>
        </p:nvSpPr>
        <p:spPr>
          <a:xfrm>
            <a:off x="395536" y="116632"/>
            <a:ext cx="6490303" cy="7614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+mj-lt"/>
              </a:rPr>
              <a:t>Equilibrium Analysis of the Overhead Crane</a:t>
            </a:r>
            <a:endParaRPr lang="it-IT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8" t="25366" r="28439" b="27154"/>
          <a:stretch/>
        </p:blipFill>
        <p:spPr bwMode="auto">
          <a:xfrm>
            <a:off x="6880315" y="368660"/>
            <a:ext cx="207600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351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539551" y="1442554"/>
            <a:ext cx="5077287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Moreover, from Fig. 1.30, it is apparent that</a:t>
            </a:r>
            <a:endParaRPr lang="it-IT" sz="2000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22618"/>
              </p:ext>
            </p:extLst>
          </p:nvPr>
        </p:nvGraphicFramePr>
        <p:xfrm>
          <a:off x="1403648" y="2060848"/>
          <a:ext cx="2354263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6" name="Equation" r:id="rId3" imgW="1155700" imgH="469900" progId="Equation.DSMT4">
                  <p:embed/>
                </p:oleObj>
              </mc:Choice>
              <mc:Fallback>
                <p:oleObj name="Equation" r:id="rId3" imgW="11557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060848"/>
                        <a:ext cx="2354263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336131"/>
              </p:ext>
            </p:extLst>
          </p:nvPr>
        </p:nvGraphicFramePr>
        <p:xfrm>
          <a:off x="4596869" y="2168860"/>
          <a:ext cx="2039937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7" name="Equation" r:id="rId5" imgW="1129810" imgH="469696" progId="Equation.DSMT4">
                  <p:embed/>
                </p:oleObj>
              </mc:Choice>
              <mc:Fallback>
                <p:oleObj name="Equation" r:id="rId5" imgW="1129810" imgH="46969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6869" y="2168860"/>
                        <a:ext cx="2039937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8"/>
          <p:cNvSpPr/>
          <p:nvPr/>
        </p:nvSpPr>
        <p:spPr>
          <a:xfrm>
            <a:off x="395536" y="116632"/>
            <a:ext cx="6490303" cy="7614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+mj-lt"/>
              </a:rPr>
              <a:t>Equilibrium Analysis of the Overhead Crane</a:t>
            </a:r>
            <a:endParaRPr lang="it-IT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8" t="25366" r="28439" b="27154"/>
          <a:stretch/>
        </p:blipFill>
        <p:spPr bwMode="auto">
          <a:xfrm>
            <a:off x="6880315" y="368660"/>
            <a:ext cx="207600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2" t="21984" r="23245" b="17268"/>
          <a:stretch/>
        </p:blipFill>
        <p:spPr bwMode="auto">
          <a:xfrm>
            <a:off x="2375756" y="3176972"/>
            <a:ext cx="3852428" cy="258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2942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60466" y="1556792"/>
            <a:ext cx="777686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Determine </a:t>
            </a:r>
            <a:r>
              <a:rPr lang="en-US" sz="1400" i="1" dirty="0"/>
              <a:t>all </a:t>
            </a:r>
            <a:r>
              <a:rPr lang="en-US" sz="1400" dirty="0" smtClean="0"/>
              <a:t>the equilibrium </a:t>
            </a:r>
            <a:r>
              <a:rPr lang="en-US" sz="1400" dirty="0"/>
              <a:t>states of the actuator mechanism introduced in Example 1.6.8. </a:t>
            </a:r>
            <a:endParaRPr lang="it-IT" sz="1400" dirty="0"/>
          </a:p>
        </p:txBody>
      </p:sp>
      <p:sp>
        <p:nvSpPr>
          <p:cNvPr id="2" name="Rettangolo 1"/>
          <p:cNvSpPr/>
          <p:nvPr/>
        </p:nvSpPr>
        <p:spPr>
          <a:xfrm>
            <a:off x="462123" y="296652"/>
            <a:ext cx="6755504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/>
              <a:t>Example </a:t>
            </a:r>
            <a:r>
              <a:rPr lang="en-US" sz="2000" i="1" dirty="0"/>
              <a:t>1.9.2 </a:t>
            </a:r>
            <a:r>
              <a:rPr lang="en-US" sz="2000" i="1" dirty="0" smtClean="0"/>
              <a:t>from </a:t>
            </a:r>
            <a:r>
              <a:rPr lang="en-US" sz="2000" i="1" dirty="0"/>
              <a:t>Dynamics Response … by J. Angeles</a:t>
            </a:r>
          </a:p>
        </p:txBody>
      </p:sp>
      <p:sp>
        <p:nvSpPr>
          <p:cNvPr id="3" name="Rettangolo 2"/>
          <p:cNvSpPr/>
          <p:nvPr/>
        </p:nvSpPr>
        <p:spPr>
          <a:xfrm>
            <a:off x="1259714" y="800507"/>
            <a:ext cx="6867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+mj-lt"/>
              </a:rPr>
              <a:t>Equilibrium </a:t>
            </a:r>
            <a:r>
              <a:rPr lang="en-US" sz="3200" i="1" dirty="0">
                <a:solidFill>
                  <a:srgbClr val="FF0000"/>
                </a:solidFill>
                <a:latin typeface="+mj-lt"/>
              </a:rPr>
              <a:t>States of the Actuator </a:t>
            </a:r>
            <a:r>
              <a:rPr lang="en-US" sz="3200" i="1" dirty="0" smtClean="0">
                <a:solidFill>
                  <a:srgbClr val="FF0000"/>
                </a:solidFill>
                <a:latin typeface="+mj-lt"/>
              </a:rPr>
              <a:t>Mechanism</a:t>
            </a:r>
            <a:endParaRPr lang="it-IT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8" t="29714" r="31585" b="25099"/>
          <a:stretch/>
        </p:blipFill>
        <p:spPr bwMode="auto">
          <a:xfrm>
            <a:off x="2575261" y="2096852"/>
            <a:ext cx="3823090" cy="231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647564" y="4414545"/>
            <a:ext cx="2410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dirty="0"/>
              <a:t>To this </a:t>
            </a:r>
            <a:r>
              <a:rPr lang="it-IT" dirty="0"/>
              <a:t>end, assume </a:t>
            </a:r>
            <a:r>
              <a:rPr lang="it-IT" dirty="0" err="1"/>
              <a:t>that</a:t>
            </a:r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234445"/>
              </p:ext>
            </p:extLst>
          </p:nvPr>
        </p:nvGraphicFramePr>
        <p:xfrm>
          <a:off x="2587059" y="5049180"/>
          <a:ext cx="161925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0" name="Equation" r:id="rId4" imgW="825500" imgH="393700" progId="Equation.DSMT4">
                  <p:embed/>
                </p:oleObj>
              </mc:Choice>
              <mc:Fallback>
                <p:oleObj name="Equation" r:id="rId4" imgW="825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059" y="5049180"/>
                        <a:ext cx="161925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195763"/>
              </p:ext>
            </p:extLst>
          </p:nvPr>
        </p:nvGraphicFramePr>
        <p:xfrm>
          <a:off x="5287396" y="5228568"/>
          <a:ext cx="100806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1" name="Equation" r:id="rId6" imgW="571252" imgH="253890" progId="Equation.DSMT4">
                  <p:embed/>
                </p:oleObj>
              </mc:Choice>
              <mc:Fallback>
                <p:oleObj name="Equation" r:id="rId6" imgW="571252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7396" y="5228568"/>
                        <a:ext cx="1008063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2033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925091"/>
              </p:ext>
            </p:extLst>
          </p:nvPr>
        </p:nvGraphicFramePr>
        <p:xfrm>
          <a:off x="1763688" y="2996952"/>
          <a:ext cx="526573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6" name="Equation" r:id="rId3" imgW="2476500" imgH="457200" progId="Equation.DSMT4">
                  <p:embed/>
                </p:oleObj>
              </mc:Choice>
              <mc:Fallback>
                <p:oleObj name="Equation" r:id="rId3" imgW="24765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996952"/>
                        <a:ext cx="5265737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454449" y="1844824"/>
                <a:ext cx="8451452" cy="980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/>
                  <a:t>Solution: Upon setting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/>
                      </a:rPr>
                      <m:t>𝜃</m:t>
                    </m:r>
                    <m:r>
                      <a:rPr lang="it-IT" sz="200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000" i="1">
                            <a:latin typeface="Cambria Math"/>
                          </a:rPr>
                          <m:t>𝜃</m:t>
                        </m:r>
                      </m:e>
                    </m:acc>
                    <m:r>
                      <a:rPr lang="it-IT" sz="2000"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/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000" i="1">
                            <a:latin typeface="Cambria Math"/>
                          </a:rPr>
                          <m:t>𝜃</m:t>
                        </m:r>
                      </m:e>
                    </m:acc>
                    <m:r>
                      <a:rPr lang="it-IT" sz="2000"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in the </a:t>
                </a:r>
                <a:r>
                  <a:rPr lang="en-US" sz="2000" dirty="0" smtClean="0"/>
                  <a:t>mathematical model derived in </a:t>
                </a:r>
                <a:r>
                  <a:rPr lang="en-US" sz="2000" dirty="0"/>
                  <a:t>Example 1.6.8, the equilibrium equation is obtained as</a:t>
                </a:r>
                <a:endParaRPr lang="it-IT" sz="2000" dirty="0"/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49" y="1844824"/>
                <a:ext cx="8451452" cy="980205"/>
              </a:xfrm>
              <a:prstGeom prst="rect">
                <a:avLst/>
              </a:prstGeom>
              <a:blipFill rotWithShape="1">
                <a:blip r:embed="rId5"/>
                <a:stretch>
                  <a:fillRect l="-794" r="-722" b="-112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tangolo 10"/>
          <p:cNvSpPr/>
          <p:nvPr/>
        </p:nvSpPr>
        <p:spPr>
          <a:xfrm>
            <a:off x="323528" y="260648"/>
            <a:ext cx="6867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+mj-lt"/>
              </a:rPr>
              <a:t>Equilibrium </a:t>
            </a:r>
            <a:r>
              <a:rPr lang="en-US" sz="3200" i="1" dirty="0">
                <a:solidFill>
                  <a:srgbClr val="FF0000"/>
                </a:solidFill>
                <a:latin typeface="+mj-lt"/>
              </a:rPr>
              <a:t>States of the Actuator </a:t>
            </a:r>
            <a:r>
              <a:rPr lang="en-US" sz="3200" i="1" dirty="0" smtClean="0">
                <a:solidFill>
                  <a:srgbClr val="FF0000"/>
                </a:solidFill>
                <a:latin typeface="+mj-lt"/>
              </a:rPr>
              <a:t>Mechanism</a:t>
            </a:r>
            <a:endParaRPr lang="it-IT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8" t="29714" r="31585" b="25099"/>
          <a:stretch/>
        </p:blipFill>
        <p:spPr bwMode="auto">
          <a:xfrm>
            <a:off x="7143678" y="368660"/>
            <a:ext cx="1744711" cy="105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953029"/>
              </p:ext>
            </p:extLst>
          </p:nvPr>
        </p:nvGraphicFramePr>
        <p:xfrm>
          <a:off x="3095836" y="5301208"/>
          <a:ext cx="2937655" cy="806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7" name="Equation" r:id="rId7" imgW="1854200" imgH="508000" progId="Equation.DSMT4">
                  <p:embed/>
                </p:oleObj>
              </mc:Choice>
              <mc:Fallback>
                <p:oleObj name="Equation" r:id="rId7" imgW="18542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836" y="5301208"/>
                        <a:ext cx="2937655" cy="806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06805"/>
              </p:ext>
            </p:extLst>
          </p:nvPr>
        </p:nvGraphicFramePr>
        <p:xfrm>
          <a:off x="3095836" y="4221088"/>
          <a:ext cx="2951249" cy="712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8" name="Equation" r:id="rId9" imgW="1892300" imgH="457200" progId="Equation.DSMT4">
                  <p:embed/>
                </p:oleObj>
              </mc:Choice>
              <mc:Fallback>
                <p:oleObj name="Equation" r:id="rId9" imgW="1892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836" y="4221088"/>
                        <a:ext cx="2951249" cy="7123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69392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467544" y="1449016"/>
            <a:ext cx="72728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which vanishes under any of the conditions given below:</a:t>
            </a:r>
            <a:endParaRPr lang="it-IT" sz="2000" dirty="0"/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756747"/>
              </p:ext>
            </p:extLst>
          </p:nvPr>
        </p:nvGraphicFramePr>
        <p:xfrm>
          <a:off x="2051720" y="2276872"/>
          <a:ext cx="1534406" cy="828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6" name="Equation" r:id="rId3" imgW="799920" imgH="431640" progId="Equation.DSMT4">
                  <p:embed/>
                </p:oleObj>
              </mc:Choice>
              <mc:Fallback>
                <p:oleObj name="Equation" r:id="rId3" imgW="7999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276872"/>
                        <a:ext cx="1534406" cy="8280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837074"/>
              </p:ext>
            </p:extLst>
          </p:nvPr>
        </p:nvGraphicFramePr>
        <p:xfrm>
          <a:off x="4896036" y="2240868"/>
          <a:ext cx="1404156" cy="819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7" name="Equation" r:id="rId5" imgW="672840" imgH="393480" progId="Equation.DSMT4">
                  <p:embed/>
                </p:oleObj>
              </mc:Choice>
              <mc:Fallback>
                <p:oleObj name="Equation" r:id="rId5" imgW="672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6036" y="2240868"/>
                        <a:ext cx="1404156" cy="819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/>
              <p:cNvSpPr/>
              <p:nvPr/>
            </p:nvSpPr>
            <p:spPr>
              <a:xfrm>
                <a:off x="521803" y="3068960"/>
                <a:ext cx="7501904" cy="958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/>
                  <a:t>That is, equilibrium is reached whenever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2000" dirty="0"/>
                  <a:t> attains any of the three values </a:t>
                </a:r>
                <a:r>
                  <a:rPr lang="en-US" sz="2000" dirty="0" smtClean="0"/>
                  <a:t>given below</a:t>
                </a:r>
                <a:r>
                  <a:rPr lang="en-US" sz="2000" dirty="0"/>
                  <a:t>:</a:t>
                </a:r>
                <a:endParaRPr lang="it-IT" sz="2000" dirty="0"/>
              </a:p>
            </p:txBody>
          </p:sp>
        </mc:Choice>
        <mc:Fallback xmlns="">
          <p:sp>
            <p:nvSpPr>
              <p:cNvPr id="11" name="Rettango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03" y="3068960"/>
                <a:ext cx="7501904" cy="958660"/>
              </a:xfrm>
              <a:prstGeom prst="rect">
                <a:avLst/>
              </a:prstGeom>
              <a:blipFill rotWithShape="1">
                <a:blip r:embed="rId7"/>
                <a:stretch>
                  <a:fillRect l="-894" r="-894" b="-1012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289594"/>
              </p:ext>
            </p:extLst>
          </p:nvPr>
        </p:nvGraphicFramePr>
        <p:xfrm>
          <a:off x="5130800" y="2781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8" name="Equation" r:id="rId8" imgW="914400" imgH="198720" progId="Equation.DSMT4">
                  <p:embed/>
                </p:oleObj>
              </mc:Choice>
              <mc:Fallback>
                <p:oleObj name="Equation" r:id="rId8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30800" y="27813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485236"/>
              </p:ext>
            </p:extLst>
          </p:nvPr>
        </p:nvGraphicFramePr>
        <p:xfrm>
          <a:off x="2195736" y="4365104"/>
          <a:ext cx="10112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9" name="Equation" r:id="rId10" imgW="533160" imgH="241200" progId="Equation.DSMT4">
                  <p:embed/>
                </p:oleObj>
              </mc:Choice>
              <mc:Fallback>
                <p:oleObj name="Equation" r:id="rId10" imgW="533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365104"/>
                        <a:ext cx="10112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608826"/>
              </p:ext>
            </p:extLst>
          </p:nvPr>
        </p:nvGraphicFramePr>
        <p:xfrm>
          <a:off x="3837248" y="4401108"/>
          <a:ext cx="533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70" name="Equation" r:id="rId12" imgW="291960" imgH="203040" progId="Equation.DSMT4">
                  <p:embed/>
                </p:oleObj>
              </mc:Choice>
              <mc:Fallback>
                <p:oleObj name="Equation" r:id="rId12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7248" y="4401108"/>
                        <a:ext cx="533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493674"/>
              </p:ext>
            </p:extLst>
          </p:nvPr>
        </p:nvGraphicFramePr>
        <p:xfrm>
          <a:off x="5256076" y="4401108"/>
          <a:ext cx="5397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71" name="Equation" r:id="rId14" imgW="317160" imgH="203040" progId="Equation.DSMT4">
                  <p:embed/>
                </p:oleObj>
              </mc:Choice>
              <mc:Fallback>
                <p:oleObj name="Equation" r:id="rId14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076" y="4401108"/>
                        <a:ext cx="5397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ttangolo 15"/>
          <p:cNvSpPr/>
          <p:nvPr/>
        </p:nvSpPr>
        <p:spPr>
          <a:xfrm>
            <a:off x="323528" y="260648"/>
            <a:ext cx="6867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+mj-lt"/>
              </a:rPr>
              <a:t>Equilibrium </a:t>
            </a:r>
            <a:r>
              <a:rPr lang="en-US" sz="3200" i="1" dirty="0">
                <a:solidFill>
                  <a:srgbClr val="FF0000"/>
                </a:solidFill>
                <a:latin typeface="+mj-lt"/>
              </a:rPr>
              <a:t>States of the Actuator </a:t>
            </a:r>
            <a:r>
              <a:rPr lang="en-US" sz="3200" i="1" dirty="0" smtClean="0">
                <a:solidFill>
                  <a:srgbClr val="FF0000"/>
                </a:solidFill>
                <a:latin typeface="+mj-lt"/>
              </a:rPr>
              <a:t>Mechanism</a:t>
            </a:r>
            <a:endParaRPr lang="it-IT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8" t="29714" r="31585" b="25099"/>
          <a:stretch/>
        </p:blipFill>
        <p:spPr bwMode="auto">
          <a:xfrm>
            <a:off x="7143678" y="368660"/>
            <a:ext cx="1744711" cy="105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5086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2" t="17431" r="23829" b="17008"/>
          <a:stretch/>
        </p:blipFill>
        <p:spPr bwMode="auto">
          <a:xfrm>
            <a:off x="1097614" y="1048814"/>
            <a:ext cx="6732748" cy="498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95536" y="332656"/>
            <a:ext cx="81369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foregoing values yield the equilibrium configurations of Fig. 1.31</a:t>
            </a:r>
            <a:r>
              <a:rPr lang="en-US" dirty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5482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3548" y="368660"/>
            <a:ext cx="7956884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Example 1.9.4 (A System with a Time-varying Equilibrium State). Derive the </a:t>
            </a:r>
            <a:r>
              <a:rPr lang="en-US" sz="2000" dirty="0" smtClean="0"/>
              <a:t>equilibrium states </a:t>
            </a:r>
            <a:r>
              <a:rPr lang="en-US" sz="2000" dirty="0"/>
              <a:t>of the rack-and-pinion transmission of Fig. 1.3.</a:t>
            </a:r>
            <a:endParaRPr lang="it-IT" sz="20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6" t="10016" r="16366" b="38081"/>
          <a:stretch/>
        </p:blipFill>
        <p:spPr bwMode="auto">
          <a:xfrm>
            <a:off x="493688" y="1988840"/>
            <a:ext cx="7928381" cy="354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949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575556" y="296652"/>
                <a:ext cx="8388932" cy="14362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/>
                  <a:t>Solution: Let us assume that the moment of inertia of the pinion about its center </a:t>
                </a:r>
                <a:r>
                  <a:rPr lang="en-US" sz="2000" dirty="0" smtClean="0"/>
                  <a:t>of mass </a:t>
                </a:r>
                <a:r>
                  <a:rPr lang="en-US" sz="2000" dirty="0"/>
                  <a:t>is I, and that its mass is m, its radius being a. Thus, the velocity of its </a:t>
                </a:r>
                <a:r>
                  <a:rPr lang="en-US" sz="2000" dirty="0" err="1"/>
                  <a:t>c.o.m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is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/>
                      </a:rPr>
                      <m:t>𝑎</m:t>
                    </m:r>
                    <m:acc>
                      <m:accPr>
                        <m:chr m:val="̇"/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000" i="1">
                            <a:latin typeface="Cambria Math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000" dirty="0"/>
                  <a:t> , and hence, the kinetic energy becomes</a:t>
                </a:r>
                <a:endParaRPr lang="it-IT" sz="2000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296652"/>
                <a:ext cx="8388932" cy="1436227"/>
              </a:xfrm>
              <a:prstGeom prst="rect">
                <a:avLst/>
              </a:prstGeom>
              <a:blipFill rotWithShape="1">
                <a:blip r:embed="rId3"/>
                <a:stretch>
                  <a:fillRect l="-726" r="-726" b="-72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723985"/>
              </p:ext>
            </p:extLst>
          </p:nvPr>
        </p:nvGraphicFramePr>
        <p:xfrm>
          <a:off x="5480050" y="2779713"/>
          <a:ext cx="215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0" name="Equation" r:id="rId4" imgW="215640" imgH="203040" progId="Equation.DSMT4">
                  <p:embed/>
                </p:oleObj>
              </mc:Choice>
              <mc:Fallback>
                <p:oleObj name="Equation" r:id="rId4" imgW="215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0050" y="2779713"/>
                        <a:ext cx="215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618561"/>
              </p:ext>
            </p:extLst>
          </p:nvPr>
        </p:nvGraphicFramePr>
        <p:xfrm>
          <a:off x="2303748" y="1988840"/>
          <a:ext cx="4400870" cy="753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1" name="Equation" r:id="rId6" imgW="2298600" imgH="393480" progId="Equation.DSMT4">
                  <p:embed/>
                </p:oleObj>
              </mc:Choice>
              <mc:Fallback>
                <p:oleObj name="Equation" r:id="rId6" imgW="2298600" imgH="393480" progId="Equation.DSMT4">
                  <p:embed/>
                  <p:pic>
                    <p:nvPicPr>
                      <p:cNvPr id="0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748" y="1988840"/>
                        <a:ext cx="4400870" cy="753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8"/>
          <p:cNvSpPr/>
          <p:nvPr/>
        </p:nvSpPr>
        <p:spPr>
          <a:xfrm>
            <a:off x="575556" y="2672916"/>
            <a:ext cx="78848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Moreover, no changes in the potential energy are apparent, since the center of </a:t>
            </a:r>
            <a:r>
              <a:rPr lang="en-US" sz="2000" dirty="0" smtClean="0"/>
              <a:t>mass of </a:t>
            </a:r>
            <a:r>
              <a:rPr lang="en-US" sz="2000" dirty="0"/>
              <a:t>the pinion remains at the same level, and hence, we can set V = 0, which leads </a:t>
            </a:r>
            <a:r>
              <a:rPr lang="en-US" sz="2000" dirty="0" smtClean="0"/>
              <a:t>to L </a:t>
            </a:r>
            <a:r>
              <a:rPr lang="en-US" sz="2000" dirty="0"/>
              <a:t>= T in this case. Now the Lagrange equation of the system is, simply,</a:t>
            </a:r>
            <a:endParaRPr lang="it-IT" sz="2000" dirty="0"/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149864"/>
              </p:ext>
            </p:extLst>
          </p:nvPr>
        </p:nvGraphicFramePr>
        <p:xfrm>
          <a:off x="3167844" y="4725144"/>
          <a:ext cx="2089181" cy="567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2" name="Equation" r:id="rId8" imgW="1028520" imgH="279360" progId="Equation.DSMT4">
                  <p:embed/>
                </p:oleObj>
              </mc:Choice>
              <mc:Fallback>
                <p:oleObj name="Equation" r:id="rId8" imgW="1028520" imgH="279360" progId="Equation.DSMT4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844" y="4725144"/>
                        <a:ext cx="2089181" cy="567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/>
              <p:cNvSpPr/>
              <p:nvPr/>
            </p:nvSpPr>
            <p:spPr>
              <a:xfrm>
                <a:off x="467544" y="5157192"/>
                <a:ext cx="8496944" cy="1037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and hence, the equilibrium equation, obtained when we set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000" i="1">
                            <a:latin typeface="Cambria Math"/>
                          </a:rPr>
                          <m:t>𝜃</m:t>
                        </m:r>
                      </m:e>
                    </m:acc>
                    <m:r>
                      <a:rPr lang="it-IT" sz="2000"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/>
                  <a:t>, becomes </a:t>
                </a:r>
                <a:r>
                  <a:rPr lang="en-US" sz="2000" dirty="0" smtClean="0"/>
                  <a:t>an </a:t>
                </a:r>
                <a:r>
                  <a:rPr lang="it-IT" sz="2000" dirty="0" err="1" smtClean="0"/>
                  <a:t>identity</a:t>
                </a:r>
                <a:r>
                  <a:rPr lang="it-IT" sz="2000" dirty="0"/>
                  <a:t>, </a:t>
                </a:r>
                <a:r>
                  <a:rPr lang="it-IT" sz="2000" dirty="0" err="1"/>
                  <a:t>namely</a:t>
                </a:r>
                <a:r>
                  <a:rPr lang="it-IT" sz="2000" dirty="0"/>
                  <a:t>, 0 = 0.</a:t>
                </a:r>
              </a:p>
            </p:txBody>
          </p:sp>
        </mc:Choice>
        <mc:Fallback xmlns="">
          <p:sp>
            <p:nvSpPr>
              <p:cNvPr id="11" name="Rettango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157192"/>
                <a:ext cx="8496944" cy="1037207"/>
              </a:xfrm>
              <a:prstGeom prst="rect">
                <a:avLst/>
              </a:prstGeom>
              <a:blipFill rotWithShape="1">
                <a:blip r:embed="rId10"/>
                <a:stretch>
                  <a:fillRect l="-789" b="-470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3245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844" y="332656"/>
            <a:ext cx="4942892" cy="540060"/>
          </a:xfrm>
        </p:spPr>
        <p:txBody>
          <a:bodyPr/>
          <a:lstStyle/>
          <a:p>
            <a:r>
              <a:rPr lang="it-IT" sz="2800" dirty="0" smtClean="0">
                <a:latin typeface="+mn-lt"/>
              </a:rPr>
              <a:t>V: </a:t>
            </a:r>
            <a:r>
              <a:rPr lang="it-IT" sz="2800" dirty="0" err="1" smtClean="0">
                <a:latin typeface="+mn-lt"/>
              </a:rPr>
              <a:t>Potential</a:t>
            </a:r>
            <a:r>
              <a:rPr lang="it-IT" sz="2800" dirty="0" smtClean="0">
                <a:latin typeface="+mn-lt"/>
              </a:rPr>
              <a:t> </a:t>
            </a:r>
            <a:r>
              <a:rPr lang="it-IT" sz="2800" dirty="0">
                <a:latin typeface="+mn-lt"/>
              </a:rPr>
              <a:t>Energy</a:t>
            </a:r>
          </a:p>
        </p:txBody>
      </p:sp>
      <p:sp>
        <p:nvSpPr>
          <p:cNvPr id="6" name="Rettangolo 5"/>
          <p:cNvSpPr/>
          <p:nvPr/>
        </p:nvSpPr>
        <p:spPr>
          <a:xfrm>
            <a:off x="323528" y="800708"/>
            <a:ext cx="8388932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In setting up the Lagrange equations of the system under study, we need </a:t>
            </a:r>
            <a:r>
              <a:rPr lang="en-US" sz="2000" dirty="0" smtClean="0"/>
              <a:t>an expression </a:t>
            </a:r>
            <a:r>
              <a:rPr lang="en-US" sz="2000" dirty="0"/>
              <a:t>for its potential energy. Here, we assume that we have two </a:t>
            </a:r>
            <a:r>
              <a:rPr lang="en-US" sz="2000" dirty="0" smtClean="0"/>
              <a:t>possible sources </a:t>
            </a:r>
            <a:r>
              <a:rPr lang="en-US" sz="2000" dirty="0"/>
              <a:t>of potential energy: elastic and gravitational</a:t>
            </a:r>
            <a:r>
              <a:rPr lang="en-US" dirty="0"/>
              <a:t>.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313036" y="2564903"/>
                <a:ext cx="8280920" cy="996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>
                    <a:latin typeface="+mn-lt"/>
                  </a:rPr>
                  <a:t>T</a:t>
                </a:r>
                <a:r>
                  <a:rPr lang="en-US" sz="2000" dirty="0" smtClean="0">
                    <a:latin typeface="+mn-lt"/>
                  </a:rPr>
                  <a:t>he potential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it-IT" sz="2000" b="0" i="1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2000" i="1" dirty="0" smtClean="0">
                    <a:latin typeface="+mn-lt"/>
                  </a:rPr>
                  <a:t> </a:t>
                </a:r>
                <a:r>
                  <a:rPr lang="en-US" sz="2000" dirty="0">
                    <a:latin typeface="+mn-lt"/>
                  </a:rPr>
                  <a:t>due to gravity is a </a:t>
                </a:r>
                <a:r>
                  <a:rPr lang="en-US" sz="2000" dirty="0" smtClean="0">
                    <a:latin typeface="+mn-lt"/>
                  </a:rPr>
                  <a:t>nonlinear function </a:t>
                </a:r>
                <a:r>
                  <a:rPr lang="en-US" sz="2000" dirty="0">
                    <a:latin typeface="+mn-lt"/>
                  </a:rPr>
                  <a:t>of the generalized coordinate </a:t>
                </a:r>
                <a:r>
                  <a:rPr lang="en-US" sz="2000" i="1" dirty="0">
                    <a:latin typeface="+mn-lt"/>
                  </a:rPr>
                  <a:t>q</a:t>
                </a:r>
                <a:r>
                  <a:rPr lang="en-US" sz="2000" dirty="0">
                    <a:latin typeface="+mn-lt"/>
                  </a:rPr>
                  <a:t>, i.e.,</a:t>
                </a:r>
                <a:endParaRPr lang="it-IT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36" y="2564903"/>
                <a:ext cx="8280920" cy="996107"/>
              </a:xfrm>
              <a:prstGeom prst="rect">
                <a:avLst/>
              </a:prstGeom>
              <a:blipFill rotWithShape="1">
                <a:blip r:embed="rId3"/>
                <a:stretch>
                  <a:fillRect l="-736" r="-736" b="-104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405961"/>
              </p:ext>
            </p:extLst>
          </p:nvPr>
        </p:nvGraphicFramePr>
        <p:xfrm>
          <a:off x="3635895" y="3597625"/>
          <a:ext cx="1332149" cy="468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" name="Equation" r:id="rId4" imgW="685800" imgH="241200" progId="Equation.DSMT4">
                  <p:embed/>
                </p:oleObj>
              </mc:Choice>
              <mc:Fallback>
                <p:oleObj name="Equation" r:id="rId4" imgW="6858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35895" y="3597625"/>
                        <a:ext cx="1332149" cy="468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423516" y="4041068"/>
                <a:ext cx="817044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On the other hand, the elastic potential energy is due to springs of all sorts</a:t>
                </a:r>
                <a:r>
                  <a:rPr lang="en-US" sz="2000" dirty="0" smtClean="0"/>
                  <a:t>. </a:t>
                </a:r>
                <a:r>
                  <a:rPr lang="en-US" sz="2000" dirty="0"/>
                  <a:t>Hence, the potential energy due to the stiffness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of the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𝑖</m:t>
                    </m:r>
                    <m:r>
                      <m:rPr>
                        <m:sty m:val="p"/>
                      </m:rPr>
                      <a:rPr lang="en-US" sz="2000" dirty="0">
                        <a:latin typeface="Cambria Math"/>
                      </a:rPr>
                      <m:t>th</m:t>
                    </m:r>
                  </m:oMath>
                </a14:m>
                <a:r>
                  <a:rPr lang="en-US" sz="2000" dirty="0" smtClean="0"/>
                  <a:t> spring </a:t>
                </a:r>
                <a:r>
                  <a:rPr lang="en-US" sz="2000" dirty="0"/>
                  <a:t>takes the form</a:t>
                </a:r>
                <a:endParaRPr lang="it-IT" sz="2000" dirty="0"/>
              </a:p>
              <a:p>
                <a:endParaRPr lang="it-IT" sz="2000" dirty="0"/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16" y="4041068"/>
                <a:ext cx="8170440" cy="1938992"/>
              </a:xfrm>
              <a:prstGeom prst="rect">
                <a:avLst/>
              </a:prstGeom>
              <a:blipFill rotWithShape="1">
                <a:blip r:embed="rId6"/>
                <a:stretch>
                  <a:fillRect l="-7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108331"/>
              </p:ext>
            </p:extLst>
          </p:nvPr>
        </p:nvGraphicFramePr>
        <p:xfrm>
          <a:off x="3410217" y="5373216"/>
          <a:ext cx="169545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5" name="Equation" r:id="rId7" imgW="888614" imgH="393529" progId="Equation.DSMT4">
                  <p:embed/>
                </p:oleObj>
              </mc:Choice>
              <mc:Fallback>
                <p:oleObj name="Equation" r:id="rId7" imgW="888614" imgH="393529" progId="Equation.DSMT4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0217" y="5373216"/>
                        <a:ext cx="1695450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8419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0000"/>
                </a:solidFill>
                <a:latin typeface="+mn-lt"/>
              </a:rPr>
              <a:t>Linearization About Equilibrium States. Stability</a:t>
            </a:r>
            <a:endParaRPr lang="it-IT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11560" y="1720482"/>
            <a:ext cx="792088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If a system is in an equilibrium state and is perturbed slightly, then, the </a:t>
            </a:r>
            <a:r>
              <a:rPr lang="en-US" sz="2000" dirty="0" smtClean="0"/>
              <a:t>system may </a:t>
            </a:r>
            <a:r>
              <a:rPr lang="en-US" sz="2000" dirty="0"/>
              <a:t>respond in one of three possible ways:</a:t>
            </a:r>
            <a:endParaRPr lang="it-IT" sz="2000" dirty="0"/>
          </a:p>
        </p:txBody>
      </p:sp>
      <p:sp>
        <p:nvSpPr>
          <p:cNvPr id="7" name="Rettangolo 6"/>
          <p:cNvSpPr/>
          <p:nvPr/>
        </p:nvSpPr>
        <p:spPr>
          <a:xfrm>
            <a:off x="599220" y="2581477"/>
            <a:ext cx="70207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• The system returns </a:t>
            </a:r>
            <a:r>
              <a:rPr lang="en-US" sz="2000" i="1" dirty="0"/>
              <a:t>eventually </a:t>
            </a:r>
            <a:r>
              <a:rPr lang="en-US" sz="2000" dirty="0"/>
              <a:t>to its equilibrium </a:t>
            </a:r>
            <a:r>
              <a:rPr lang="en-US" sz="2000" dirty="0" smtClean="0"/>
              <a:t>state</a:t>
            </a:r>
            <a:endParaRPr lang="en-US" sz="2000" dirty="0"/>
          </a:p>
          <a:p>
            <a:pPr algn="just"/>
            <a:r>
              <a:rPr lang="en-US" sz="2000" dirty="0"/>
              <a:t>• The system never returns to its equilibrium state, from which it wanders </a:t>
            </a:r>
            <a:r>
              <a:rPr lang="en-US" sz="2000" dirty="0" smtClean="0"/>
              <a:t>farther </a:t>
            </a:r>
            <a:r>
              <a:rPr lang="it-IT" sz="2000" dirty="0" smtClean="0"/>
              <a:t>and </a:t>
            </a:r>
            <a:r>
              <a:rPr lang="it-IT" sz="2000" dirty="0" err="1"/>
              <a:t>farther</a:t>
            </a:r>
            <a:endParaRPr lang="it-IT" sz="2000" dirty="0"/>
          </a:p>
          <a:p>
            <a:pPr algn="just"/>
            <a:r>
              <a:rPr lang="en-US" sz="2000" dirty="0"/>
              <a:t>• The system neither returns to its equilibrium state nor escapes from it; rather, </a:t>
            </a:r>
            <a:r>
              <a:rPr lang="en-US" sz="2000" dirty="0" smtClean="0"/>
              <a:t>the system </a:t>
            </a:r>
            <a:r>
              <a:rPr lang="en-US" sz="2000" i="1" dirty="0"/>
              <a:t>oscillates </a:t>
            </a:r>
            <a:r>
              <a:rPr lang="en-US" sz="2000" dirty="0"/>
              <a:t>about the equilibrium state</a:t>
            </a:r>
            <a:endParaRPr lang="it-IT" sz="2000" dirty="0"/>
          </a:p>
        </p:txBody>
      </p:sp>
      <p:sp>
        <p:nvSpPr>
          <p:cNvPr id="3" name="Rettangolo 2"/>
          <p:cNvSpPr/>
          <p:nvPr/>
        </p:nvSpPr>
        <p:spPr>
          <a:xfrm>
            <a:off x="369876" y="5289531"/>
            <a:ext cx="8316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131413"/>
                </a:solidFill>
                <a:latin typeface="Times-Roman"/>
              </a:rPr>
              <a:t>In the first case, the equilibrium state is said to be </a:t>
            </a:r>
            <a:r>
              <a:rPr lang="en-US" sz="1400" i="1" dirty="0">
                <a:solidFill>
                  <a:srgbClr val="131413"/>
                </a:solidFill>
                <a:latin typeface="Times-Italic"/>
              </a:rPr>
              <a:t>stable </a:t>
            </a:r>
            <a:r>
              <a:rPr lang="en-US" sz="1400" dirty="0">
                <a:solidFill>
                  <a:srgbClr val="131413"/>
                </a:solidFill>
                <a:latin typeface="Times-Roman"/>
              </a:rPr>
              <a:t>or, more precisely</a:t>
            </a:r>
            <a:r>
              <a:rPr lang="en-US" sz="1400" dirty="0" smtClean="0">
                <a:solidFill>
                  <a:srgbClr val="131413"/>
                </a:solidFill>
                <a:latin typeface="Times-Roman"/>
              </a:rPr>
              <a:t>, </a:t>
            </a:r>
            <a:r>
              <a:rPr lang="en-US" sz="1400" i="1" dirty="0" smtClean="0">
                <a:solidFill>
                  <a:srgbClr val="131413"/>
                </a:solidFill>
                <a:latin typeface="Times-Italic"/>
              </a:rPr>
              <a:t>asymptotically </a:t>
            </a:r>
            <a:r>
              <a:rPr lang="en-US" sz="1400" i="1" dirty="0">
                <a:solidFill>
                  <a:srgbClr val="131413"/>
                </a:solidFill>
                <a:latin typeface="Times-Italic"/>
              </a:rPr>
              <a:t>stable</a:t>
            </a:r>
            <a:r>
              <a:rPr lang="en-US" sz="1400" dirty="0">
                <a:solidFill>
                  <a:srgbClr val="131413"/>
                </a:solidFill>
                <a:latin typeface="Times-Roman"/>
              </a:rPr>
              <a:t>; in the second case, the equilibrium state is </a:t>
            </a:r>
            <a:r>
              <a:rPr lang="en-US" sz="1400" i="1" dirty="0">
                <a:solidFill>
                  <a:srgbClr val="131413"/>
                </a:solidFill>
                <a:latin typeface="Times-Italic"/>
              </a:rPr>
              <a:t>unstable </a:t>
            </a:r>
            <a:r>
              <a:rPr lang="en-US" sz="1400" dirty="0" smtClean="0">
                <a:solidFill>
                  <a:srgbClr val="131413"/>
                </a:solidFill>
                <a:latin typeface="Times-Roman"/>
              </a:rPr>
              <a:t>or </a:t>
            </a:r>
            <a:r>
              <a:rPr lang="en-US" sz="1400" i="1" dirty="0" smtClean="0">
                <a:solidFill>
                  <a:srgbClr val="131413"/>
                </a:solidFill>
                <a:latin typeface="Times-Italic"/>
              </a:rPr>
              <a:t>asymptotically </a:t>
            </a:r>
            <a:r>
              <a:rPr lang="en-US" sz="1400" i="1" dirty="0">
                <a:solidFill>
                  <a:srgbClr val="131413"/>
                </a:solidFill>
                <a:latin typeface="Times-Italic"/>
              </a:rPr>
              <a:t>unstable</a:t>
            </a:r>
            <a:r>
              <a:rPr lang="en-US" sz="1400" dirty="0">
                <a:solidFill>
                  <a:srgbClr val="131413"/>
                </a:solidFill>
                <a:latin typeface="Times-Roman"/>
              </a:rPr>
              <a:t>. The third case is a borderline case between the </a:t>
            </a:r>
            <a:r>
              <a:rPr lang="en-US" sz="1400" dirty="0" smtClean="0">
                <a:solidFill>
                  <a:srgbClr val="131413"/>
                </a:solidFill>
                <a:latin typeface="Times-Roman"/>
              </a:rPr>
              <a:t>two foregoing </a:t>
            </a:r>
            <a:r>
              <a:rPr lang="en-US" sz="1400" dirty="0">
                <a:solidFill>
                  <a:srgbClr val="131413"/>
                </a:solidFill>
                <a:latin typeface="Times-Roman"/>
              </a:rPr>
              <a:t>cases. This case, then, leads to what is known as a </a:t>
            </a:r>
            <a:r>
              <a:rPr lang="en-US" sz="1400" i="1" dirty="0">
                <a:solidFill>
                  <a:srgbClr val="131413"/>
                </a:solidFill>
                <a:latin typeface="Times-Italic"/>
              </a:rPr>
              <a:t>marginally stable</a:t>
            </a:r>
          </a:p>
          <a:p>
            <a:pPr>
              <a:lnSpc>
                <a:spcPct val="100000"/>
              </a:lnSpc>
            </a:pPr>
            <a:r>
              <a:rPr lang="it-IT" sz="1400" dirty="0" err="1">
                <a:solidFill>
                  <a:srgbClr val="131413"/>
                </a:solidFill>
                <a:latin typeface="Times-Roman"/>
              </a:rPr>
              <a:t>equilibrium</a:t>
            </a:r>
            <a:r>
              <a:rPr lang="it-IT" sz="1400" dirty="0">
                <a:solidFill>
                  <a:srgbClr val="131413"/>
                </a:solidFill>
                <a:latin typeface="Times-Roman"/>
              </a:rPr>
              <a:t> state.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3504800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67544" y="476672"/>
            <a:ext cx="78488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We analyze below a single-</a:t>
            </a:r>
            <a:r>
              <a:rPr lang="en-US" sz="2000" dirty="0" err="1"/>
              <a:t>dof</a:t>
            </a:r>
            <a:r>
              <a:rPr lang="en-US" sz="2000" dirty="0"/>
              <a:t> system governed by the equation</a:t>
            </a:r>
            <a:endParaRPr lang="it-IT" sz="2000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269227"/>
              </p:ext>
            </p:extLst>
          </p:nvPr>
        </p:nvGraphicFramePr>
        <p:xfrm>
          <a:off x="2394734" y="1232756"/>
          <a:ext cx="3994492" cy="58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6" name="Equation" r:id="rId3" imgW="1726920" imgH="253800" progId="Equation.DSMT4">
                  <p:embed/>
                </p:oleObj>
              </mc:Choice>
              <mc:Fallback>
                <p:oleObj name="Equation" r:id="rId3" imgW="1726920" imgH="253800" progId="Equation.DSMT4">
                  <p:embed/>
                  <p:pic>
                    <p:nvPicPr>
                      <p:cNvPr id="0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4734" y="1232756"/>
                        <a:ext cx="3994492" cy="587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467544" y="1772816"/>
                <a:ext cx="7632848" cy="1522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/>
                  <a:t>Thus, we denote the value of </a:t>
                </a:r>
                <a:r>
                  <a:rPr lang="en-US" sz="2000" i="1" dirty="0"/>
                  <a:t>q </a:t>
                </a:r>
                <a:r>
                  <a:rPr lang="en-US" sz="2000" dirty="0"/>
                  <a:t>at its equilibrium state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and linearize </a:t>
                </a:r>
                <a:r>
                  <a:rPr lang="en-US" sz="2000" dirty="0" smtClean="0"/>
                  <a:t>the system </a:t>
                </a:r>
                <a:r>
                  <a:rPr lang="en-US" sz="2000" dirty="0"/>
                  <a:t>about this state, as described below. Moreover, at equilibrium,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000" i="1">
                            <a:latin typeface="Cambria Math"/>
                          </a:rPr>
                          <m:t>𝑞</m:t>
                        </m:r>
                      </m:e>
                    </m:acc>
                    <m:r>
                      <a:rPr lang="it-IT" sz="2000">
                        <a:latin typeface="Cambria Math"/>
                      </a:rPr>
                      <m:t>=0</m:t>
                    </m:r>
                  </m:oMath>
                </a14:m>
                <a:endParaRPr lang="it-IT" sz="2000" dirty="0"/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772816"/>
                <a:ext cx="7632848" cy="1522083"/>
              </a:xfrm>
              <a:prstGeom prst="rect">
                <a:avLst/>
              </a:prstGeom>
              <a:blipFill rotWithShape="1">
                <a:blip r:embed="rId5"/>
                <a:stretch>
                  <a:fillRect l="-879" r="-799" b="-28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tangolo 9"/>
          <p:cNvSpPr/>
          <p:nvPr/>
        </p:nvSpPr>
        <p:spPr>
          <a:xfrm>
            <a:off x="467544" y="3267267"/>
            <a:ext cx="5312673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First, we perturb </a:t>
            </a:r>
            <a:r>
              <a:rPr lang="en-US" sz="2000" i="1" dirty="0"/>
              <a:t>slightly </a:t>
            </a:r>
            <a:r>
              <a:rPr lang="en-US" sz="2000" dirty="0"/>
              <a:t>the equilibrium state</a:t>
            </a:r>
            <a:r>
              <a:rPr lang="en-US" dirty="0"/>
              <a:t>,</a:t>
            </a:r>
            <a:endParaRPr lang="it-IT" dirty="0"/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542711"/>
              </p:ext>
            </p:extLst>
          </p:nvPr>
        </p:nvGraphicFramePr>
        <p:xfrm>
          <a:off x="1187624" y="3861048"/>
          <a:ext cx="1851278" cy="5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7" name="Equation" r:id="rId6" imgW="736560" imgH="228600" progId="Equation.DSMT4">
                  <p:embed/>
                </p:oleObj>
              </mc:Choice>
              <mc:Fallback>
                <p:oleObj name="Equation" r:id="rId6" imgW="736560" imgH="228600" progId="Equation.DSMT4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861048"/>
                        <a:ext cx="1851278" cy="5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301125"/>
              </p:ext>
            </p:extLst>
          </p:nvPr>
        </p:nvGraphicFramePr>
        <p:xfrm>
          <a:off x="3816500" y="3933056"/>
          <a:ext cx="1150959" cy="525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8" name="Equation" r:id="rId8" imgW="444240" imgH="203040" progId="Equation.DSMT4">
                  <p:embed/>
                </p:oleObj>
              </mc:Choice>
              <mc:Fallback>
                <p:oleObj name="Equation" r:id="rId8" imgW="444240" imgH="203040" progId="Equation.DSMT4">
                  <p:embed/>
                  <p:pic>
                    <p:nvPicPr>
                      <p:cNvPr id="0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6500" y="3933056"/>
                        <a:ext cx="1150959" cy="525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0903"/>
              </p:ext>
            </p:extLst>
          </p:nvPr>
        </p:nvGraphicFramePr>
        <p:xfrm>
          <a:off x="6048163" y="3897052"/>
          <a:ext cx="1308665" cy="597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9" name="Equation" r:id="rId10" imgW="444240" imgH="203040" progId="Equation.DSMT4">
                  <p:embed/>
                </p:oleObj>
              </mc:Choice>
              <mc:Fallback>
                <p:oleObj name="Equation" r:id="rId10" imgW="444240" imgH="203040" progId="Equation.DSMT4">
                  <p:embed/>
                  <p:pic>
                    <p:nvPicPr>
                      <p:cNvPr id="0" name="Ogget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163" y="3897052"/>
                        <a:ext cx="1308665" cy="5975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tangolo 13"/>
          <p:cNvSpPr/>
          <p:nvPr/>
        </p:nvSpPr>
        <p:spPr>
          <a:xfrm>
            <a:off x="467544" y="4617132"/>
            <a:ext cx="56797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Otherwise, one can resort to a </a:t>
            </a:r>
            <a:r>
              <a:rPr lang="en-US" sz="2000" i="1" dirty="0"/>
              <a:t>series expansion</a:t>
            </a:r>
            <a:r>
              <a:rPr lang="en-US" sz="2000" dirty="0"/>
              <a:t>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8388256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079260"/>
              </p:ext>
            </p:extLst>
          </p:nvPr>
        </p:nvGraphicFramePr>
        <p:xfrm>
          <a:off x="1151620" y="2132856"/>
          <a:ext cx="7073994" cy="9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0" name="Equation" r:id="rId3" imgW="3517560" imgH="469800" progId="Equation.DSMT4">
                  <p:embed/>
                </p:oleObj>
              </mc:Choice>
              <mc:Fallback>
                <p:oleObj name="Equation" r:id="rId3" imgW="3517560" imgH="469800" progId="Equation.DSMT4">
                  <p:embed/>
                  <p:pic>
                    <p:nvPicPr>
                      <p:cNvPr id="0" name="Oggetto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1620" y="2132856"/>
                        <a:ext cx="7073994" cy="9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479816"/>
              </p:ext>
            </p:extLst>
          </p:nvPr>
        </p:nvGraphicFramePr>
        <p:xfrm>
          <a:off x="2015716" y="1196752"/>
          <a:ext cx="4958499" cy="830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1" name="Equation" r:id="rId5" imgW="2806560" imgH="469800" progId="Equation.DSMT4">
                  <p:embed/>
                </p:oleObj>
              </mc:Choice>
              <mc:Fallback>
                <p:oleObj name="Equation" r:id="rId5" imgW="2806560" imgH="469800" progId="Equation.DSMT4">
                  <p:embed/>
                  <p:pic>
                    <p:nvPicPr>
                      <p:cNvPr id="0" name="Ogget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716" y="1196752"/>
                        <a:ext cx="4958499" cy="8307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940917"/>
              </p:ext>
            </p:extLst>
          </p:nvPr>
        </p:nvGraphicFramePr>
        <p:xfrm>
          <a:off x="2339752" y="440668"/>
          <a:ext cx="4462493" cy="61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2" name="Equation" r:id="rId7" imgW="1854000" imgH="253800" progId="Equation.DSMT4">
                  <p:embed/>
                </p:oleObj>
              </mc:Choice>
              <mc:Fallback>
                <p:oleObj name="Equation" r:id="rId7" imgW="1854000" imgH="253800" progId="Equation.DSMT4">
                  <p:embed/>
                  <p:pic>
                    <p:nvPicPr>
                      <p:cNvPr id="0" name="Ogget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40668"/>
                        <a:ext cx="4462493" cy="6120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8"/>
          <p:cNvSpPr/>
          <p:nvPr/>
        </p:nvSpPr>
        <p:spPr>
          <a:xfrm>
            <a:off x="575556" y="3104964"/>
            <a:ext cx="7632848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where the subscripted vertical bar indicates that the quantity to its left is </a:t>
            </a:r>
            <a:r>
              <a:rPr lang="en-US" sz="2000" dirty="0" smtClean="0"/>
              <a:t>evaluated at equilibrium.</a:t>
            </a:r>
            <a:endParaRPr lang="it-IT" sz="2000" dirty="0"/>
          </a:p>
        </p:txBody>
      </p:sp>
      <p:sp>
        <p:nvSpPr>
          <p:cNvPr id="10" name="Rettangolo 9"/>
          <p:cNvSpPr/>
          <p:nvPr/>
        </p:nvSpPr>
        <p:spPr>
          <a:xfrm>
            <a:off x="575556" y="4221088"/>
            <a:ext cx="223651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smtClean="0"/>
              <a:t>At the </a:t>
            </a:r>
            <a:r>
              <a:rPr lang="it-IT" sz="2000" dirty="0" err="1" smtClean="0"/>
              <a:t>equilibrium</a:t>
            </a:r>
            <a:r>
              <a:rPr lang="it-IT" sz="2000" dirty="0" smtClean="0"/>
              <a:t> </a:t>
            </a:r>
            <a:endParaRPr lang="it-IT" sz="2000" dirty="0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924852"/>
              </p:ext>
            </p:extLst>
          </p:nvPr>
        </p:nvGraphicFramePr>
        <p:xfrm>
          <a:off x="3311860" y="4905164"/>
          <a:ext cx="1746272" cy="565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3" name="Equation" r:id="rId9" imgW="787320" imgH="253800" progId="Equation.DSMT4">
                  <p:embed/>
                </p:oleObj>
              </mc:Choice>
              <mc:Fallback>
                <p:oleObj name="Equation" r:id="rId9" imgW="787320" imgH="253800" progId="Equation.DSMT4">
                  <p:embed/>
                  <p:pic>
                    <p:nvPicPr>
                      <p:cNvPr id="0" name="Oggetto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860" y="4905164"/>
                        <a:ext cx="1746272" cy="5656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58632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431540" y="332656"/>
                <a:ext cx="8316924" cy="1983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/>
                  <a:t>An </a:t>
                </a:r>
                <a:r>
                  <a:rPr lang="en-US" sz="2000" i="1" dirty="0"/>
                  <a:t>equilibrium configuration </a:t>
                </a:r>
                <a:r>
                  <a:rPr lang="en-US" sz="2000" dirty="0"/>
                  <a:t>is understood throughout the book as a </a:t>
                </a:r>
                <a:r>
                  <a:rPr lang="en-US" sz="2000" dirty="0" smtClean="0"/>
                  <a:t>configuration of </a:t>
                </a:r>
                <a:r>
                  <a:rPr lang="en-US" sz="2000" dirty="0"/>
                  <a:t>the system governed by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/>
                      </a:rPr>
                      <m:t>𝑞</m:t>
                    </m:r>
                    <m:r>
                      <a:rPr lang="it-IT" sz="200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2000" dirty="0"/>
                  <a:t>, at which we have assumed that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000" i="1">
                            <a:latin typeface="Cambria Math"/>
                          </a:rPr>
                          <m:t>𝑞</m:t>
                        </m:r>
                      </m:e>
                    </m:acc>
                    <m:r>
                      <a:rPr lang="it-IT" sz="2000"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 smtClean="0"/>
                  <a:t>. In </a:t>
                </a:r>
                <a:r>
                  <a:rPr lang="en-US" sz="2000" dirty="0"/>
                  <a:t>evaluating the partial derivatives of </a:t>
                </a:r>
                <a:r>
                  <a:rPr lang="en-US" sz="2000" i="1" dirty="0"/>
                  <a:t>h </a:t>
                </a:r>
                <a:r>
                  <a:rPr lang="en-US" sz="2000" dirty="0"/>
                  <a:t>with respect to </a:t>
                </a:r>
                <a:r>
                  <a:rPr lang="en-US" sz="2000" i="1" dirty="0"/>
                  <a:t>q </a:t>
                </a:r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000" i="1"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at </a:t>
                </a:r>
                <a:r>
                  <a:rPr lang="en-US" sz="2000" dirty="0" smtClean="0"/>
                  <a:t>equilibrium, we have</a:t>
                </a:r>
                <a:r>
                  <a:rPr lang="en-US" sz="2000" dirty="0"/>
                  <a:t>:</a:t>
                </a:r>
                <a:endParaRPr lang="it-IT" sz="2000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332656"/>
                <a:ext cx="8316924" cy="1983748"/>
              </a:xfrm>
              <a:prstGeom prst="rect">
                <a:avLst/>
              </a:prstGeom>
              <a:blipFill rotWithShape="1">
                <a:blip r:embed="rId3"/>
                <a:stretch>
                  <a:fillRect l="-806" r="-733" b="-21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369191"/>
              </p:ext>
            </p:extLst>
          </p:nvPr>
        </p:nvGraphicFramePr>
        <p:xfrm>
          <a:off x="1439652" y="2528900"/>
          <a:ext cx="265430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56" name="Equation" r:id="rId4" imgW="1485900" imgH="469900" progId="Equation.DSMT4">
                  <p:embed/>
                </p:oleObj>
              </mc:Choice>
              <mc:Fallback>
                <p:oleObj name="Equation" r:id="rId4" imgW="1485900" imgH="469900" progId="Equation.DSMT4">
                  <p:embed/>
                  <p:pic>
                    <p:nvPicPr>
                      <p:cNvPr id="0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652" y="2528900"/>
                        <a:ext cx="2654300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477023"/>
              </p:ext>
            </p:extLst>
          </p:nvPr>
        </p:nvGraphicFramePr>
        <p:xfrm>
          <a:off x="5112060" y="2456892"/>
          <a:ext cx="2674270" cy="98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57" name="Equation" r:id="rId6" imgW="1282680" imgH="469800" progId="Equation.DSMT4">
                  <p:embed/>
                </p:oleObj>
              </mc:Choice>
              <mc:Fallback>
                <p:oleObj name="Equation" r:id="rId6" imgW="1282680" imgH="469800" progId="Equation.DSMT4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2060" y="2456892"/>
                        <a:ext cx="2674270" cy="98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8"/>
          <p:cNvSpPr/>
          <p:nvPr/>
        </p:nvSpPr>
        <p:spPr>
          <a:xfrm>
            <a:off x="611560" y="3452168"/>
            <a:ext cx="13532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err="1"/>
              <a:t>Therefore</a:t>
            </a:r>
            <a:r>
              <a:rPr lang="it-IT" dirty="0"/>
              <a:t>,</a:t>
            </a:r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334829"/>
              </p:ext>
            </p:extLst>
          </p:nvPr>
        </p:nvGraphicFramePr>
        <p:xfrm>
          <a:off x="3455876" y="3729167"/>
          <a:ext cx="2124236" cy="461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58" name="Equation" r:id="rId8" imgW="1168200" imgH="253800" progId="Equation.DSMT4">
                  <p:embed/>
                </p:oleObj>
              </mc:Choice>
              <mc:Fallback>
                <p:oleObj name="Equation" r:id="rId8" imgW="1168200" imgH="253800" progId="Equation.DSMT4">
                  <p:embed/>
                  <p:pic>
                    <p:nvPicPr>
                      <p:cNvPr id="0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876" y="3729167"/>
                        <a:ext cx="2124236" cy="4613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tangolo 10"/>
          <p:cNvSpPr/>
          <p:nvPr/>
        </p:nvSpPr>
        <p:spPr>
          <a:xfrm>
            <a:off x="682775" y="4257092"/>
            <a:ext cx="14814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err="1"/>
              <a:t>substituting</a:t>
            </a:r>
            <a:endParaRPr lang="it-IT" sz="2000" dirty="0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031693"/>
              </p:ext>
            </p:extLst>
          </p:nvPr>
        </p:nvGraphicFramePr>
        <p:xfrm>
          <a:off x="2303748" y="4567703"/>
          <a:ext cx="4805000" cy="743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59" name="Equation" r:id="rId10" imgW="3035160" imgH="469800" progId="Equation.DSMT4">
                  <p:embed/>
                </p:oleObj>
              </mc:Choice>
              <mc:Fallback>
                <p:oleObj name="Equation" r:id="rId10" imgW="3035160" imgH="469800" progId="Equation.DSMT4">
                  <p:embed/>
                  <p:pic>
                    <p:nvPicPr>
                      <p:cNvPr id="0" name="Ogget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748" y="4567703"/>
                        <a:ext cx="4805000" cy="7434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1"/>
          <p:cNvSpPr/>
          <p:nvPr/>
        </p:nvSpPr>
        <p:spPr>
          <a:xfrm>
            <a:off x="390364" y="5374687"/>
            <a:ext cx="8296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131413"/>
                </a:solidFill>
                <a:latin typeface="Times-Roman"/>
              </a:rPr>
              <a:t>Under the </a:t>
            </a:r>
            <a:r>
              <a:rPr lang="en-US" i="1" dirty="0">
                <a:solidFill>
                  <a:srgbClr val="131413"/>
                </a:solidFill>
                <a:latin typeface="Times-Italic"/>
              </a:rPr>
              <a:t>small-perturbation </a:t>
            </a:r>
            <a:r>
              <a:rPr lang="en-US" dirty="0">
                <a:solidFill>
                  <a:srgbClr val="131413"/>
                </a:solidFill>
                <a:latin typeface="Times-Roman"/>
              </a:rPr>
              <a:t>assumption, the quadratic term involving </a:t>
            </a:r>
            <a:r>
              <a:rPr lang="en-US" dirty="0" smtClean="0">
                <a:solidFill>
                  <a:srgbClr val="131413"/>
                </a:solidFill>
                <a:latin typeface="Times-Roman"/>
              </a:rPr>
              <a:t>the product </a:t>
            </a:r>
            <a:r>
              <a:rPr lang="en-US" dirty="0" smtClean="0">
                <a:solidFill>
                  <a:srgbClr val="131413"/>
                </a:solidFill>
                <a:latin typeface="Symbol" panose="05050102010706020507" pitchFamily="18" charset="2"/>
              </a:rPr>
              <a:t>………. 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131413"/>
                </a:solidFill>
                <a:latin typeface="Times-Roman"/>
              </a:rPr>
              <a:t>in </a:t>
            </a:r>
            <a:r>
              <a:rPr lang="en-US" dirty="0">
                <a:solidFill>
                  <a:srgbClr val="131413"/>
                </a:solidFill>
                <a:latin typeface="Times-Roman"/>
              </a:rPr>
              <a:t>the left-hand side of the above equation is </a:t>
            </a:r>
            <a:r>
              <a:rPr lang="en-US" i="1" dirty="0">
                <a:solidFill>
                  <a:srgbClr val="131413"/>
                </a:solidFill>
                <a:latin typeface="Times-Italic"/>
              </a:rPr>
              <a:t>too small </a:t>
            </a:r>
            <a:r>
              <a:rPr lang="en-US" dirty="0">
                <a:solidFill>
                  <a:srgbClr val="131413"/>
                </a:solidFill>
                <a:latin typeface="Times-Roman"/>
              </a:rPr>
              <a:t>with </a:t>
            </a:r>
            <a:r>
              <a:rPr lang="en-US" dirty="0" smtClean="0">
                <a:solidFill>
                  <a:srgbClr val="131413"/>
                </a:solidFill>
                <a:latin typeface="Times-Roman"/>
              </a:rPr>
              <a:t>respect to </a:t>
            </a:r>
            <a:r>
              <a:rPr lang="en-US" dirty="0">
                <a:solidFill>
                  <a:srgbClr val="131413"/>
                </a:solidFill>
                <a:latin typeface="Times-Roman"/>
              </a:rPr>
              <a:t>the linear terms, and hence, is neglected.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48460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3548" y="512676"/>
            <a:ext cx="73448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perturbed equation of motion </a:t>
            </a:r>
            <a:r>
              <a:rPr lang="en-US" sz="2000" dirty="0" smtClean="0"/>
              <a:t>thus </a:t>
            </a:r>
            <a:r>
              <a:rPr lang="it-IT" sz="2000" dirty="0" err="1" smtClean="0"/>
              <a:t>reduces</a:t>
            </a:r>
            <a:r>
              <a:rPr lang="it-IT" sz="2000" dirty="0" smtClean="0"/>
              <a:t> </a:t>
            </a:r>
            <a:r>
              <a:rPr lang="it-IT" sz="2000" dirty="0"/>
              <a:t>to</a:t>
            </a: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191759"/>
              </p:ext>
            </p:extLst>
          </p:nvPr>
        </p:nvGraphicFramePr>
        <p:xfrm>
          <a:off x="2411760" y="1340768"/>
          <a:ext cx="3767642" cy="541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1" name="Equation" r:id="rId3" imgW="1765080" imgH="253800" progId="Equation.DSMT4">
                  <p:embed/>
                </p:oleObj>
              </mc:Choice>
              <mc:Fallback>
                <p:oleObj name="Equation" r:id="rId3" imgW="1765080" imgH="253800" progId="Equation.DSMT4">
                  <p:embed/>
                  <p:pic>
                    <p:nvPicPr>
                      <p:cNvPr id="0" name="Ogget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340768"/>
                        <a:ext cx="3767642" cy="541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tangolo 13"/>
          <p:cNvSpPr/>
          <p:nvPr/>
        </p:nvSpPr>
        <p:spPr>
          <a:xfrm>
            <a:off x="647564" y="1880828"/>
            <a:ext cx="309411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/>
              <a:t>with the </a:t>
            </a:r>
            <a:r>
              <a:rPr lang="it-IT" sz="2000" dirty="0" err="1"/>
              <a:t>definitions</a:t>
            </a:r>
            <a:r>
              <a:rPr lang="it-IT" sz="2000" dirty="0"/>
              <a:t> </a:t>
            </a:r>
            <a:r>
              <a:rPr lang="it-IT" sz="2000" dirty="0" err="1"/>
              <a:t>below</a:t>
            </a:r>
            <a:r>
              <a:rPr lang="it-IT" dirty="0"/>
              <a:t>:</a:t>
            </a:r>
          </a:p>
        </p:txBody>
      </p:sp>
      <p:graphicFrame>
        <p:nvGraphicFramePr>
          <p:cNvPr id="15" name="Ogget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229056"/>
              </p:ext>
            </p:extLst>
          </p:nvPr>
        </p:nvGraphicFramePr>
        <p:xfrm>
          <a:off x="1979712" y="2636912"/>
          <a:ext cx="1224136" cy="782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2" name="Equation" r:id="rId5" imgW="736560" imgH="469800" progId="Equation.DSMT4">
                  <p:embed/>
                </p:oleObj>
              </mc:Choice>
              <mc:Fallback>
                <p:oleObj name="Equation" r:id="rId5" imgW="736560" imgH="469800" progId="Equation.DSMT4">
                  <p:embed/>
                  <p:pic>
                    <p:nvPicPr>
                      <p:cNvPr id="0" name="Ogget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636912"/>
                        <a:ext cx="1224136" cy="7820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818846"/>
              </p:ext>
            </p:extLst>
          </p:nvPr>
        </p:nvGraphicFramePr>
        <p:xfrm>
          <a:off x="4535996" y="2708920"/>
          <a:ext cx="1260140" cy="804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3" name="Equation" r:id="rId7" imgW="736560" imgH="469800" progId="Equation.DSMT4">
                  <p:embed/>
                </p:oleObj>
              </mc:Choice>
              <mc:Fallback>
                <p:oleObj name="Equation" r:id="rId7" imgW="736560" imgH="469800" progId="Equation.DSMT4">
                  <p:embed/>
                  <p:pic>
                    <p:nvPicPr>
                      <p:cNvPr id="0" name="Oggetto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996" y="2708920"/>
                        <a:ext cx="1260140" cy="804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40582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702961"/>
              </p:ext>
            </p:extLst>
          </p:nvPr>
        </p:nvGraphicFramePr>
        <p:xfrm>
          <a:off x="5130800" y="2781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6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30800" y="27813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tangolo 2"/>
          <p:cNvSpPr/>
          <p:nvPr/>
        </p:nvSpPr>
        <p:spPr>
          <a:xfrm>
            <a:off x="369822" y="296652"/>
            <a:ext cx="65167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Given the linearized equation of a one-</a:t>
            </a:r>
            <a:r>
              <a:rPr lang="en-US" sz="2000" dirty="0" err="1"/>
              <a:t>dof</a:t>
            </a:r>
            <a:r>
              <a:rPr lang="en-US" sz="2000" dirty="0"/>
              <a:t> system</a:t>
            </a:r>
            <a:r>
              <a:rPr lang="en-US" dirty="0"/>
              <a:t>,</a:t>
            </a:r>
            <a:endParaRPr lang="it-IT" dirty="0"/>
          </a:p>
        </p:txBody>
      </p:sp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353686"/>
              </p:ext>
            </p:extLst>
          </p:nvPr>
        </p:nvGraphicFramePr>
        <p:xfrm>
          <a:off x="2087724" y="850650"/>
          <a:ext cx="3996540" cy="540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7" name="Equation" r:id="rId5" imgW="1879600" imgH="254000" progId="Equation.DSMT4">
                  <p:embed/>
                </p:oleObj>
              </mc:Choice>
              <mc:Fallback>
                <p:oleObj name="Equation" r:id="rId5" imgW="1879600" imgH="254000" progId="Equation.DSMT4">
                  <p:embed/>
                  <p:pic>
                    <p:nvPicPr>
                      <p:cNvPr id="0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724" y="850650"/>
                        <a:ext cx="3996540" cy="5403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ttangolo 14"/>
          <p:cNvSpPr/>
          <p:nvPr/>
        </p:nvSpPr>
        <p:spPr>
          <a:xfrm>
            <a:off x="621803" y="1486486"/>
            <a:ext cx="31502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where </a:t>
            </a:r>
            <a:r>
              <a:rPr lang="en-US" sz="2000" dirty="0" err="1"/>
              <a:t>m</a:t>
            </a:r>
            <a:r>
              <a:rPr lang="en-US" sz="1200" dirty="0" err="1"/>
              <a:t>E</a:t>
            </a:r>
            <a:r>
              <a:rPr lang="en-US" sz="2000" dirty="0"/>
              <a:t> &gt; 0, the system</a:t>
            </a:r>
            <a:endParaRPr lang="it-I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/>
              <p:cNvSpPr/>
              <p:nvPr/>
            </p:nvSpPr>
            <p:spPr>
              <a:xfrm>
                <a:off x="467544" y="2040484"/>
                <a:ext cx="7128792" cy="1881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/>
                  <a:t>• is asymptotically stable 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2000" dirty="0"/>
                  <a:t> is positive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2000" dirty="0"/>
                  <a:t> is non-negative;</a:t>
                </a:r>
              </a:p>
              <a:p>
                <a:pPr algn="just"/>
                <a:r>
                  <a:rPr lang="en-US" sz="2000" dirty="0"/>
                  <a:t>• is marginally stable 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2000" dirty="0"/>
                  <a:t> = 0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2000" dirty="0"/>
                  <a:t> &gt; 0;</a:t>
                </a:r>
              </a:p>
              <a:p>
                <a:pPr algn="just"/>
                <a:r>
                  <a:rPr lang="en-US" sz="2000" dirty="0"/>
                  <a:t>• is asymptotically unstable otherwise</a:t>
                </a:r>
                <a:endParaRPr lang="it-IT" sz="2000" dirty="0"/>
              </a:p>
            </p:txBody>
          </p:sp>
        </mc:Choice>
        <mc:Fallback xmlns=""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040484"/>
                <a:ext cx="7128792" cy="1881990"/>
              </a:xfrm>
              <a:prstGeom prst="rect">
                <a:avLst/>
              </a:prstGeom>
              <a:blipFill rotWithShape="1">
                <a:blip r:embed="rId7"/>
                <a:stretch>
                  <a:fillRect l="-941" r="-855" b="-51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tangolo 17"/>
              <p:cNvSpPr/>
              <p:nvPr/>
            </p:nvSpPr>
            <p:spPr>
              <a:xfrm>
                <a:off x="467544" y="3919118"/>
                <a:ext cx="5776064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we can divide all terms of that equation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endParaRPr lang="it-IT" sz="2000" dirty="0"/>
              </a:p>
            </p:txBody>
          </p:sp>
        </mc:Choice>
        <mc:Fallback xmlns="">
          <p:sp>
            <p:nvSpPr>
              <p:cNvPr id="18" name="Rettango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919118"/>
                <a:ext cx="5776064" cy="553998"/>
              </a:xfrm>
              <a:prstGeom prst="rect">
                <a:avLst/>
              </a:prstGeom>
              <a:blipFill rotWithShape="1">
                <a:blip r:embed="rId8"/>
                <a:stretch>
                  <a:fillRect l="-1162" b="-87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gget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3267"/>
              </p:ext>
            </p:extLst>
          </p:nvPr>
        </p:nvGraphicFramePr>
        <p:xfrm>
          <a:off x="2823419" y="4473116"/>
          <a:ext cx="3416132" cy="478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8" name="Equation" r:id="rId9" imgW="1815840" imgH="253800" progId="Equation.DSMT4">
                  <p:embed/>
                </p:oleObj>
              </mc:Choice>
              <mc:Fallback>
                <p:oleObj name="Equation" r:id="rId9" imgW="1815840" imgH="253800" progId="Equation.DSMT4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3419" y="4473116"/>
                        <a:ext cx="3416132" cy="478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369822" y="4905164"/>
                <a:ext cx="820891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/>
                  <a:t>which is the </a:t>
                </a:r>
                <a:r>
                  <a:rPr lang="en-US" i="1" dirty="0"/>
                  <a:t>normal form </a:t>
                </a:r>
                <a:r>
                  <a:rPr lang="en-US" dirty="0"/>
                  <a:t>of the second-order ODE governing the motion of the linear system under study,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𝜉</m:t>
                    </m:r>
                  </m:oMath>
                </a14:m>
                <a:r>
                  <a:rPr lang="en-US" dirty="0"/>
                  <a:t> , the </a:t>
                </a:r>
                <a:r>
                  <a:rPr lang="en-US" i="1" dirty="0"/>
                  <a:t>natural frequency </a:t>
                </a:r>
                <a:r>
                  <a:rPr lang="en-US" dirty="0"/>
                  <a:t>and the </a:t>
                </a:r>
                <a:r>
                  <a:rPr lang="en-US" i="1" dirty="0"/>
                  <a:t>damping ratio </a:t>
                </a:r>
                <a:r>
                  <a:rPr lang="en-US" dirty="0"/>
                  <a:t>of the system, respectively, defined as</a:t>
                </a:r>
                <a:endParaRPr lang="it-IT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22" y="4905164"/>
                <a:ext cx="8208911" cy="1200329"/>
              </a:xfrm>
              <a:prstGeom prst="rect">
                <a:avLst/>
              </a:prstGeom>
              <a:blipFill rotWithShape="1">
                <a:blip r:embed="rId11"/>
                <a:stretch>
                  <a:fillRect l="-446" r="-371" b="-20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8879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958485"/>
              </p:ext>
            </p:extLst>
          </p:nvPr>
        </p:nvGraphicFramePr>
        <p:xfrm>
          <a:off x="732218" y="471616"/>
          <a:ext cx="1296144" cy="913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65" name="Equation" r:id="rId3" imgW="685800" imgH="482400" progId="Equation.DSMT4">
                  <p:embed/>
                </p:oleObj>
              </mc:Choice>
              <mc:Fallback>
                <p:oleObj name="Equation" r:id="rId3" imgW="685800" imgH="482400" progId="Equation.DSMT4">
                  <p:embed/>
                  <p:pic>
                    <p:nvPicPr>
                      <p:cNvPr id="0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218" y="471616"/>
                        <a:ext cx="1296144" cy="913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445961"/>
              </p:ext>
            </p:extLst>
          </p:nvPr>
        </p:nvGraphicFramePr>
        <p:xfrm>
          <a:off x="4445126" y="4195404"/>
          <a:ext cx="12319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66" name="Equation" r:id="rId5" imgW="660240" imgH="431640" progId="Equation.DSMT4">
                  <p:embed/>
                </p:oleObj>
              </mc:Choice>
              <mc:Fallback>
                <p:oleObj name="Equation" r:id="rId5" imgW="660240" imgH="431640" progId="Equation.DSMT4">
                  <p:embed/>
                  <p:pic>
                    <p:nvPicPr>
                      <p:cNvPr id="0" name="Ogget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126" y="4195404"/>
                        <a:ext cx="123190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362928"/>
              </p:ext>
            </p:extLst>
          </p:nvPr>
        </p:nvGraphicFramePr>
        <p:xfrm>
          <a:off x="2771775" y="584200"/>
          <a:ext cx="15843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67" name="Equation" r:id="rId7" imgW="939600" imgH="457200" progId="Equation.DSMT4">
                  <p:embed/>
                </p:oleObj>
              </mc:Choice>
              <mc:Fallback>
                <p:oleObj name="Equation" r:id="rId7" imgW="939600" imgH="457200" progId="Equation.DSMT4">
                  <p:embed/>
                  <p:pic>
                    <p:nvPicPr>
                      <p:cNvPr id="0" name="Ogget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84200"/>
                        <a:ext cx="1584325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egnaposto contenuto 2"/>
          <p:cNvSpPr>
            <a:spLocks noGrp="1"/>
          </p:cNvSpPr>
          <p:nvPr>
            <p:ph idx="1"/>
          </p:nvPr>
        </p:nvSpPr>
        <p:spPr>
          <a:xfrm>
            <a:off x="431540" y="1484785"/>
            <a:ext cx="8424936" cy="3935862"/>
          </a:xfrm>
        </p:spPr>
        <p:txBody>
          <a:bodyPr/>
          <a:lstStyle/>
          <a:p>
            <a:pPr marL="0" indent="0">
              <a:buNone/>
            </a:pPr>
            <a:r>
              <a:rPr lang="en-US" sz="2000" kern="1200" dirty="0">
                <a:solidFill>
                  <a:srgbClr val="000099"/>
                </a:solidFill>
                <a:latin typeface="Arial" charset="0"/>
              </a:rPr>
              <a:t>For </a:t>
            </a:r>
            <a:r>
              <a:rPr lang="en-US" sz="2000" kern="1200" dirty="0" smtClean="0">
                <a:solidFill>
                  <a:srgbClr val="000099"/>
                </a:solidFill>
                <a:latin typeface="Arial" charset="0"/>
              </a:rPr>
              <a:t>brevity ,</a:t>
            </a:r>
            <a:r>
              <a:rPr lang="en-US" sz="2000" kern="1200" dirty="0">
                <a:solidFill>
                  <a:srgbClr val="000099"/>
                </a:solidFill>
                <a:latin typeface="Arial" charset="0"/>
              </a:rPr>
              <a:t>we shall write </a:t>
            </a:r>
            <a:r>
              <a:rPr lang="en-US" sz="2000" kern="1200" dirty="0" smtClean="0">
                <a:solidFill>
                  <a:srgbClr val="000099"/>
                </a:solidFill>
                <a:latin typeface="Arial" charset="0"/>
              </a:rPr>
              <a:t>in </a:t>
            </a:r>
            <a:r>
              <a:rPr lang="en-US" sz="2000" kern="1200" dirty="0">
                <a:solidFill>
                  <a:srgbClr val="000099"/>
                </a:solidFill>
                <a:latin typeface="Arial" charset="0"/>
              </a:rPr>
              <a:t>a simpler form, i.e., by </a:t>
            </a:r>
            <a:r>
              <a:rPr lang="en-US" sz="2000" kern="1200" dirty="0" smtClean="0">
                <a:solidFill>
                  <a:srgbClr val="000099"/>
                </a:solidFill>
                <a:latin typeface="Arial" charset="0"/>
              </a:rPr>
              <a:t>dropping the </a:t>
            </a:r>
            <a:r>
              <a:rPr lang="en-US" sz="2000" kern="1200" dirty="0">
                <a:solidFill>
                  <a:srgbClr val="000099"/>
                </a:solidFill>
                <a:latin typeface="Arial" charset="0"/>
              </a:rPr>
              <a:t>subscript E and the δ symbol, whenever the equilibrium configuration is </a:t>
            </a:r>
            <a:r>
              <a:rPr lang="en-US" sz="2000" kern="1200" dirty="0" smtClean="0">
                <a:solidFill>
                  <a:srgbClr val="000099"/>
                </a:solidFill>
                <a:latin typeface="Arial" charset="0"/>
              </a:rPr>
              <a:t>either </a:t>
            </a:r>
            <a:r>
              <a:rPr lang="it-IT" sz="2000" kern="1200" dirty="0" smtClean="0">
                <a:solidFill>
                  <a:srgbClr val="000099"/>
                </a:solidFill>
                <a:latin typeface="Arial" charset="0"/>
              </a:rPr>
              <a:t>self-</a:t>
            </a:r>
            <a:r>
              <a:rPr lang="it-IT" sz="2000" kern="1200" dirty="0" err="1" smtClean="0">
                <a:solidFill>
                  <a:srgbClr val="000099"/>
                </a:solidFill>
                <a:latin typeface="Arial" charset="0"/>
              </a:rPr>
              <a:t>understood</a:t>
            </a:r>
            <a:r>
              <a:rPr lang="it-IT" sz="2000" kern="1200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it-IT" sz="2000" kern="1200" dirty="0">
                <a:solidFill>
                  <a:srgbClr val="000099"/>
                </a:solidFill>
                <a:latin typeface="Arial" charset="0"/>
              </a:rPr>
              <a:t>or </a:t>
            </a:r>
            <a:r>
              <a:rPr lang="it-IT" sz="2000" kern="1200" dirty="0" err="1">
                <a:solidFill>
                  <a:srgbClr val="000099"/>
                </a:solidFill>
                <a:latin typeface="Arial" charset="0"/>
              </a:rPr>
              <a:t>immaterial</a:t>
            </a:r>
            <a:r>
              <a:rPr lang="it-IT" sz="2000" kern="1200" dirty="0">
                <a:solidFill>
                  <a:srgbClr val="000099"/>
                </a:solidFill>
                <a:latin typeface="Arial" charset="0"/>
              </a:rPr>
              <a:t>, </a:t>
            </a:r>
            <a:r>
              <a:rPr lang="it-IT" sz="2000" kern="1200" dirty="0" err="1" smtClean="0">
                <a:solidFill>
                  <a:srgbClr val="000099"/>
                </a:solidFill>
                <a:latin typeface="Arial" charset="0"/>
              </a:rPr>
              <a:t>namely</a:t>
            </a:r>
            <a:r>
              <a:rPr lang="it-IT" sz="2000" kern="1200" dirty="0" smtClean="0">
                <a:solidFill>
                  <a:srgbClr val="000099"/>
                </a:solidFill>
                <a:latin typeface="Arial" charset="0"/>
              </a:rPr>
              <a:t>,</a:t>
            </a:r>
          </a:p>
          <a:p>
            <a:pPr marL="0" indent="0">
              <a:buNone/>
            </a:pPr>
            <a:endParaRPr lang="en-US" sz="2000" kern="1200" dirty="0" smtClean="0">
              <a:solidFill>
                <a:srgbClr val="000099"/>
              </a:solidFill>
              <a:latin typeface="Arial" charset="0"/>
            </a:endParaRPr>
          </a:p>
          <a:p>
            <a:pPr marL="0" indent="0">
              <a:buNone/>
            </a:pPr>
            <a:endParaRPr lang="en-US" sz="2000" kern="1200" dirty="0">
              <a:solidFill>
                <a:srgbClr val="000099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en-US" sz="2000" kern="1200" dirty="0" smtClean="0">
                <a:solidFill>
                  <a:srgbClr val="000099"/>
                </a:solidFill>
                <a:latin typeface="Arial" charset="0"/>
              </a:rPr>
              <a:t>or</a:t>
            </a:r>
            <a:r>
              <a:rPr lang="en-US" sz="2000" kern="1200" dirty="0">
                <a:solidFill>
                  <a:srgbClr val="000099"/>
                </a:solidFill>
                <a:latin typeface="Arial" charset="0"/>
              </a:rPr>
              <a:t>, in normal form, as</a:t>
            </a:r>
          </a:p>
          <a:p>
            <a:endParaRPr lang="en-US" sz="2000" kern="1200" dirty="0" smtClean="0">
              <a:solidFill>
                <a:srgbClr val="000099"/>
              </a:solidFill>
              <a:latin typeface="Arial" charset="0"/>
            </a:endParaRPr>
          </a:p>
          <a:p>
            <a:r>
              <a:rPr lang="en-US" sz="2000" kern="1200" dirty="0" smtClean="0">
                <a:solidFill>
                  <a:srgbClr val="000099"/>
                </a:solidFill>
                <a:latin typeface="Arial" charset="0"/>
              </a:rPr>
              <a:t>with </a:t>
            </a:r>
            <a:r>
              <a:rPr lang="en-US" sz="2000" kern="1200" dirty="0" err="1">
                <a:solidFill>
                  <a:srgbClr val="000099"/>
                </a:solidFill>
                <a:latin typeface="Arial" charset="0"/>
              </a:rPr>
              <a:t>ωn</a:t>
            </a:r>
            <a:r>
              <a:rPr lang="en-US" sz="2000" kern="1200" dirty="0">
                <a:solidFill>
                  <a:srgbClr val="000099"/>
                </a:solidFill>
                <a:latin typeface="Arial" charset="0"/>
              </a:rPr>
              <a:t> and ζ defined now as</a:t>
            </a:r>
          </a:p>
          <a:p>
            <a:endParaRPr lang="en-US" dirty="0" smtClean="0"/>
          </a:p>
          <a:p>
            <a:r>
              <a:rPr lang="en-US" sz="2000" kern="1200" dirty="0">
                <a:solidFill>
                  <a:srgbClr val="000099"/>
                </a:solidFill>
                <a:latin typeface="Arial" charset="0"/>
              </a:rPr>
              <a:t>and, obviously, f (t) defined as</a:t>
            </a:r>
          </a:p>
          <a:p>
            <a:pPr lvl="7"/>
            <a:endParaRPr lang="it-IT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159786"/>
              </p:ext>
            </p:extLst>
          </p:nvPr>
        </p:nvGraphicFramePr>
        <p:xfrm>
          <a:off x="2987675" y="4256089"/>
          <a:ext cx="937138" cy="685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68" name="Equation" r:id="rId9" imgW="609480" imgH="444240" progId="Equation.DSMT4">
                  <p:embed/>
                </p:oleObj>
              </mc:Choice>
              <mc:Fallback>
                <p:oleObj name="Equation" r:id="rId9" imgW="6094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256089"/>
                        <a:ext cx="937138" cy="685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855282"/>
              </p:ext>
            </p:extLst>
          </p:nvPr>
        </p:nvGraphicFramePr>
        <p:xfrm>
          <a:off x="5205098" y="653767"/>
          <a:ext cx="2655674" cy="853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69" name="Equation" r:id="rId11" imgW="1422360" imgH="457200" progId="Equation.DSMT4">
                  <p:embed/>
                </p:oleObj>
              </mc:Choice>
              <mc:Fallback>
                <p:oleObj name="Equation" r:id="rId11" imgW="1422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098" y="653767"/>
                        <a:ext cx="2655674" cy="8536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691717"/>
              </p:ext>
            </p:extLst>
          </p:nvPr>
        </p:nvGraphicFramePr>
        <p:xfrm>
          <a:off x="3559175" y="5268913"/>
          <a:ext cx="13049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70" name="Equation" r:id="rId13" imgW="774360" imgH="419040" progId="Equation.DSMT4">
                  <p:embed/>
                </p:oleObj>
              </mc:Choice>
              <mc:Fallback>
                <p:oleObj name="Equation" r:id="rId13" imgW="774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9175" y="5268913"/>
                        <a:ext cx="130492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021786"/>
              </p:ext>
            </p:extLst>
          </p:nvPr>
        </p:nvGraphicFramePr>
        <p:xfrm>
          <a:off x="3071144" y="3191302"/>
          <a:ext cx="2747963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71" name="Equation" r:id="rId15" imgW="1460160" imgH="253800" progId="Equation.DSMT4">
                  <p:embed/>
                </p:oleObj>
              </mc:Choice>
              <mc:Fallback>
                <p:oleObj name="Equation" r:id="rId15" imgW="1460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144" y="3191302"/>
                        <a:ext cx="2747963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346896"/>
              </p:ext>
            </p:extLst>
          </p:nvPr>
        </p:nvGraphicFramePr>
        <p:xfrm>
          <a:off x="3209131" y="2589180"/>
          <a:ext cx="22939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72" name="Equation" r:id="rId17" imgW="1218960" imgH="253800" progId="Equation.DSMT4">
                  <p:embed/>
                </p:oleObj>
              </mc:Choice>
              <mc:Fallback>
                <p:oleObj name="Equation" r:id="rId17" imgW="1218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131" y="2589180"/>
                        <a:ext cx="229393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44121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1540" y="316486"/>
            <a:ext cx="8229600" cy="4530725"/>
          </a:xfrm>
        </p:spPr>
        <p:txBody>
          <a:bodyPr/>
          <a:lstStyle/>
          <a:p>
            <a:r>
              <a:rPr lang="en-US" sz="2000" kern="1200" dirty="0" smtClean="0">
                <a:solidFill>
                  <a:srgbClr val="000099"/>
                </a:solidFill>
                <a:latin typeface="Arial" charset="0"/>
              </a:rPr>
              <a:t>The </a:t>
            </a:r>
            <a:r>
              <a:rPr lang="en-US" sz="2000" kern="1200" dirty="0">
                <a:solidFill>
                  <a:srgbClr val="000099"/>
                </a:solidFill>
                <a:latin typeface="Arial" charset="0"/>
              </a:rPr>
              <a:t>mathematical model appearing in Eq. 1.57 corresponds to the iconic </a:t>
            </a:r>
            <a:r>
              <a:rPr lang="en-US" sz="2000" kern="1200" dirty="0" smtClean="0">
                <a:solidFill>
                  <a:srgbClr val="000099"/>
                </a:solidFill>
                <a:latin typeface="Arial" charset="0"/>
              </a:rPr>
              <a:t>model </a:t>
            </a:r>
            <a:r>
              <a:rPr lang="it-IT" sz="2000" kern="1200" dirty="0" smtClean="0">
                <a:solidFill>
                  <a:srgbClr val="000099"/>
                </a:solidFill>
                <a:latin typeface="Arial" charset="0"/>
              </a:rPr>
              <a:t>of </a:t>
            </a:r>
            <a:r>
              <a:rPr lang="it-IT" sz="2000" kern="1200" dirty="0">
                <a:solidFill>
                  <a:srgbClr val="000099"/>
                </a:solidFill>
                <a:latin typeface="Arial" charset="0"/>
              </a:rPr>
              <a:t>Fig. </a:t>
            </a:r>
            <a:r>
              <a:rPr lang="it-IT" sz="2000" kern="1200" dirty="0" smtClean="0">
                <a:solidFill>
                  <a:srgbClr val="000099"/>
                </a:solidFill>
                <a:latin typeface="Arial" charset="0"/>
              </a:rPr>
              <a:t>1.34.</a:t>
            </a:r>
            <a:endParaRPr lang="it-IT" sz="2000" kern="1200" dirty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9" t="22764" r="17244" b="30277"/>
          <a:stretch/>
        </p:blipFill>
        <p:spPr bwMode="auto">
          <a:xfrm>
            <a:off x="467544" y="1736812"/>
            <a:ext cx="809282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5678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0" t="17482" r="24416" b="23407"/>
          <a:stretch/>
        </p:blipFill>
        <p:spPr bwMode="auto">
          <a:xfrm>
            <a:off x="816123" y="1340768"/>
            <a:ext cx="7596844" cy="482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03548" y="332656"/>
            <a:ext cx="7965129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A Mass-spring-dashpot System in a Gravity Field</a:t>
            </a:r>
            <a:endParaRPr lang="it-IT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300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31540" y="1706032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In Fig. 1.36a the system is displayed with the spring unloaded, while the </a:t>
            </a:r>
            <a:r>
              <a:rPr lang="en-US" sz="2000" dirty="0" smtClean="0"/>
              <a:t>same system </a:t>
            </a:r>
            <a:r>
              <a:rPr lang="en-US" sz="2000" dirty="0"/>
              <a:t>is shown in its static equilibrium position in Fig. 1.36b, this position </a:t>
            </a:r>
            <a:r>
              <a:rPr lang="en-US" sz="2000" dirty="0" smtClean="0"/>
              <a:t>being that </a:t>
            </a:r>
            <a:r>
              <a:rPr lang="en-US" sz="2000" dirty="0"/>
              <a:t>at which the spring force balances the weight of the mass, and hence,</a:t>
            </a:r>
            <a:endParaRPr lang="it-IT" sz="2000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614697"/>
              </p:ext>
            </p:extLst>
          </p:nvPr>
        </p:nvGraphicFramePr>
        <p:xfrm>
          <a:off x="3635896" y="3645024"/>
          <a:ext cx="13509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2" name="Equation" r:id="rId3" imgW="634680" imgH="203040" progId="Equation.DSMT4">
                  <p:embed/>
                </p:oleObj>
              </mc:Choice>
              <mc:Fallback>
                <p:oleObj name="Equation" r:id="rId3" imgW="634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3645024"/>
                        <a:ext cx="13509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/>
          <p:cNvSpPr/>
          <p:nvPr/>
        </p:nvSpPr>
        <p:spPr>
          <a:xfrm>
            <a:off x="575556" y="3971379"/>
            <a:ext cx="80648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Application of Newton’s equation in the vertical direction now gives</a:t>
            </a:r>
            <a:endParaRPr lang="it-IT" sz="2000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456211"/>
              </p:ext>
            </p:extLst>
          </p:nvPr>
        </p:nvGraphicFramePr>
        <p:xfrm>
          <a:off x="1763688" y="4538201"/>
          <a:ext cx="6021669" cy="540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3" name="Equation" r:id="rId5" imgW="2831760" imgH="253800" progId="Equation.DSMT4">
                  <p:embed/>
                </p:oleObj>
              </mc:Choice>
              <mc:Fallback>
                <p:oleObj name="Equation" r:id="rId5" imgW="2831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538201"/>
                        <a:ext cx="6021669" cy="5400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/>
          <p:cNvSpPr/>
          <p:nvPr/>
        </p:nvSpPr>
        <p:spPr>
          <a:xfrm>
            <a:off x="575556" y="5018400"/>
            <a:ext cx="6768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Thus, the equilibrium equation derived above reduces to</a:t>
            </a:r>
            <a:endParaRPr lang="it-IT" sz="2000" dirty="0"/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153979"/>
              </p:ext>
            </p:extLst>
          </p:nvPr>
        </p:nvGraphicFramePr>
        <p:xfrm>
          <a:off x="3239852" y="5702476"/>
          <a:ext cx="2019345" cy="357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4" name="Equation" r:id="rId7" imgW="1002960" imgH="177480" progId="Equation.DSMT4">
                  <p:embed/>
                </p:oleObj>
              </mc:Choice>
              <mc:Fallback>
                <p:oleObj name="Equation" r:id="rId7" imgW="1002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9852" y="5702476"/>
                        <a:ext cx="2019345" cy="3577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9"/>
          <p:cNvSpPr/>
          <p:nvPr/>
        </p:nvSpPr>
        <p:spPr>
          <a:xfrm>
            <a:off x="395738" y="274871"/>
            <a:ext cx="82447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Example 1.10.4 (A Mass-spring-dashpot System in a Gravity Field). Illustrated </a:t>
            </a:r>
            <a:r>
              <a:rPr lang="en-US" sz="1400" dirty="0" smtClean="0"/>
              <a:t>in Fig</a:t>
            </a:r>
            <a:r>
              <a:rPr lang="en-US" sz="1400" dirty="0"/>
              <a:t>. 1.36 is a mass-spring-dashpot system suspended from a rigid ceiling. For </a:t>
            </a:r>
            <a:r>
              <a:rPr lang="en-US" sz="1400" dirty="0" smtClean="0"/>
              <a:t>this system</a:t>
            </a:r>
            <a:r>
              <a:rPr lang="en-US" sz="1400" dirty="0"/>
              <a:t>, discuss the difference in the models resulting when the displacement of </a:t>
            </a:r>
            <a:r>
              <a:rPr lang="en-US" sz="1400" dirty="0" smtClean="0"/>
              <a:t>the mass </a:t>
            </a:r>
            <a:r>
              <a:rPr lang="en-US" sz="1400" dirty="0"/>
              <a:t>is measured (a) from the configuration where the spring is unloaded and (</a:t>
            </a:r>
            <a:r>
              <a:rPr lang="en-US" sz="1400" dirty="0" smtClean="0"/>
              <a:t>b) from </a:t>
            </a:r>
            <a:r>
              <a:rPr lang="en-US" sz="1400" dirty="0"/>
              <a:t>the static equilibrium configuration.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632987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421500" y="296652"/>
                <a:ext cx="8182948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it-IT" sz="2000" b="0" i="1" smtClean="0">
                            <a:latin typeface="Cambria Math"/>
                          </a:rPr>
                          <m:t>𝑠𝑖</m:t>
                        </m:r>
                        <m:r>
                          <a:rPr lang="it-IT" sz="2000" b="0" i="1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dirty="0" smtClean="0"/>
                  <a:t>being </a:t>
                </a:r>
                <a:r>
                  <a:rPr lang="en-US" sz="2000" dirty="0"/>
                  <a:t>the elongation or contraction of the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m:rPr>
                        <m:sty m:val="p"/>
                      </m:rPr>
                      <a:rPr lang="en-US" sz="2000" i="0" dirty="0" smtClean="0">
                        <a:latin typeface="Cambria Math"/>
                      </a:rPr>
                      <m:t>th</m:t>
                    </m:r>
                  </m:oMath>
                </a14:m>
                <a:r>
                  <a:rPr lang="en-US" sz="2000" dirty="0"/>
                  <a:t> spring. The foregoing </a:t>
                </a:r>
                <a:r>
                  <a:rPr lang="en-US" sz="2000" dirty="0" smtClean="0"/>
                  <a:t>discussion applies </a:t>
                </a:r>
                <a:r>
                  <a:rPr lang="en-US" sz="2000" dirty="0"/>
                  <a:t>to translational springs, a similar expression applying to torsional springs:</a:t>
                </a:r>
                <a:endParaRPr lang="it-IT" sz="2000" dirty="0"/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00" y="296652"/>
                <a:ext cx="8182948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745" r="-820" b="-28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147779"/>
              </p:ext>
            </p:extLst>
          </p:nvPr>
        </p:nvGraphicFramePr>
        <p:xfrm>
          <a:off x="3347865" y="1773980"/>
          <a:ext cx="1764196" cy="775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0" name="Equation" r:id="rId4" imgW="977760" imgH="393480" progId="Equation.DSMT4">
                  <p:embed/>
                </p:oleObj>
              </mc:Choice>
              <mc:Fallback>
                <p:oleObj name="Equation" r:id="rId4" imgW="977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47865" y="1773980"/>
                        <a:ext cx="1764196" cy="775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9"/>
          <p:cNvSpPr/>
          <p:nvPr/>
        </p:nvSpPr>
        <p:spPr>
          <a:xfrm>
            <a:off x="421500" y="2672916"/>
            <a:ext cx="829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Thus, under the assumption that the system has a total of s springs, the </a:t>
            </a:r>
            <a:r>
              <a:rPr lang="en-US" sz="2000" dirty="0" smtClean="0"/>
              <a:t>total potential </a:t>
            </a:r>
            <a:r>
              <a:rPr lang="en-US" sz="2000" dirty="0"/>
              <a:t>energy is given as</a:t>
            </a:r>
            <a:endParaRPr lang="it-IT" sz="2000" dirty="0"/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872396"/>
              </p:ext>
            </p:extLst>
          </p:nvPr>
        </p:nvGraphicFramePr>
        <p:xfrm>
          <a:off x="3023828" y="3609020"/>
          <a:ext cx="2619862" cy="802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1" name="Equation" r:id="rId6" imgW="1409400" imgH="431640" progId="Equation.DSMT4">
                  <p:embed/>
                </p:oleObj>
              </mc:Choice>
              <mc:Fallback>
                <p:oleObj name="Equation" r:id="rId6" imgW="1409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23828" y="3609020"/>
                        <a:ext cx="2619862" cy="802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575556" y="4761148"/>
                <a:ext cx="802889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 dirty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it-IT" sz="2000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can be either translational or torsional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is a generalized coordinate.</a:t>
                </a:r>
                <a:endParaRPr lang="it-IT" sz="2000" dirty="0"/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4761148"/>
                <a:ext cx="8028892" cy="1015663"/>
              </a:xfrm>
              <a:prstGeom prst="rect">
                <a:avLst/>
              </a:prstGeom>
              <a:blipFill rotWithShape="1">
                <a:blip r:embed="rId8"/>
                <a:stretch>
                  <a:fillRect l="-759" r="-835" b="-41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8852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95536" y="404664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If, rather than measuring the displacement of the mass from equilibrium, </a:t>
            </a:r>
            <a:r>
              <a:rPr lang="en-US" sz="2000" dirty="0" smtClean="0"/>
              <a:t>we measure </a:t>
            </a:r>
            <a:r>
              <a:rPr lang="en-US" sz="2000" dirty="0"/>
              <a:t>it from the position in which the spring is unloaded, then we set up </a:t>
            </a:r>
            <a:r>
              <a:rPr lang="en-US" sz="2000" dirty="0" smtClean="0"/>
              <a:t>the governing </a:t>
            </a:r>
            <a:r>
              <a:rPr lang="en-US" sz="2000" dirty="0"/>
              <a:t>equation in terms of the new variable ξ , defined as</a:t>
            </a:r>
            <a:endParaRPr lang="it-IT" sz="2000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563549"/>
              </p:ext>
            </p:extLst>
          </p:nvPr>
        </p:nvGraphicFramePr>
        <p:xfrm>
          <a:off x="3922365" y="2343656"/>
          <a:ext cx="1377386" cy="425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6" name="Equation" r:id="rId3" imgW="660240" imgH="203040" progId="Equation.DSMT4">
                  <p:embed/>
                </p:oleObj>
              </mc:Choice>
              <mc:Fallback>
                <p:oleObj name="Equation" r:id="rId3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365" y="2343656"/>
                        <a:ext cx="1377386" cy="4259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/>
          <p:cNvSpPr/>
          <p:nvPr/>
        </p:nvSpPr>
        <p:spPr>
          <a:xfrm>
            <a:off x="405024" y="2758808"/>
            <a:ext cx="80554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err="1"/>
              <a:t>Upon</a:t>
            </a:r>
            <a:r>
              <a:rPr lang="it-IT" sz="2000" dirty="0"/>
              <a:t> </a:t>
            </a:r>
            <a:r>
              <a:rPr lang="it-IT" sz="2000" dirty="0" err="1" smtClean="0"/>
              <a:t>substituting</a:t>
            </a:r>
            <a:r>
              <a:rPr lang="it-IT" sz="2000" dirty="0" smtClean="0"/>
              <a:t> </a:t>
            </a:r>
            <a:r>
              <a:rPr lang="en-US" sz="2000" dirty="0" smtClean="0"/>
              <a:t>in </a:t>
            </a:r>
            <a:r>
              <a:rPr lang="en-US" sz="2000" dirty="0"/>
              <a:t>the governing equation derived above, </a:t>
            </a:r>
            <a:r>
              <a:rPr lang="en-US" sz="2000" dirty="0" smtClean="0"/>
              <a:t>we </a:t>
            </a:r>
            <a:r>
              <a:rPr lang="it-IT" sz="2000" dirty="0" err="1" smtClean="0"/>
              <a:t>have</a:t>
            </a:r>
            <a:endParaRPr lang="it-IT" sz="2000" dirty="0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142421"/>
              </p:ext>
            </p:extLst>
          </p:nvPr>
        </p:nvGraphicFramePr>
        <p:xfrm>
          <a:off x="3455876" y="3609020"/>
          <a:ext cx="2179307" cy="40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7" name="Equation" r:id="rId5" imgW="1218960" imgH="228600" progId="Equation.DSMT4">
                  <p:embed/>
                </p:oleObj>
              </mc:Choice>
              <mc:Fallback>
                <p:oleObj name="Equation" r:id="rId5" imgW="1218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55876" y="3609020"/>
                        <a:ext cx="2179307" cy="408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94462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41271" y="1621237"/>
            <a:ext cx="7560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Determine </a:t>
            </a:r>
            <a:r>
              <a:rPr lang="en-US" sz="1400" dirty="0"/>
              <a:t>the </a:t>
            </a:r>
            <a:r>
              <a:rPr lang="en-US" sz="1400" dirty="0" smtClean="0"/>
              <a:t>stability of </a:t>
            </a:r>
            <a:r>
              <a:rPr lang="en-US" sz="1400" dirty="0"/>
              <a:t>the equilibrium configurations of the overhead crane introduced in Example 1.6.5.</a:t>
            </a:r>
            <a:endParaRPr lang="it-IT" sz="1400" dirty="0"/>
          </a:p>
        </p:txBody>
      </p:sp>
      <p:sp>
        <p:nvSpPr>
          <p:cNvPr id="2" name="Rettangolo 1"/>
          <p:cNvSpPr/>
          <p:nvPr/>
        </p:nvSpPr>
        <p:spPr>
          <a:xfrm>
            <a:off x="431540" y="332656"/>
            <a:ext cx="757057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Example 1.10.1 </a:t>
            </a:r>
            <a:r>
              <a:rPr lang="en-US" sz="2000" i="1" dirty="0" smtClean="0">
                <a:solidFill>
                  <a:schemeClr val="tx2"/>
                </a:solidFill>
              </a:rPr>
              <a:t>from </a:t>
            </a:r>
            <a:r>
              <a:rPr lang="en-US" sz="2000" i="1" dirty="0">
                <a:solidFill>
                  <a:schemeClr val="tx2"/>
                </a:solidFill>
              </a:rPr>
              <a:t>Dynamics Response … by J. Angeles</a:t>
            </a:r>
          </a:p>
        </p:txBody>
      </p:sp>
      <p:sp>
        <p:nvSpPr>
          <p:cNvPr id="4" name="Rettangolo 3"/>
          <p:cNvSpPr/>
          <p:nvPr/>
        </p:nvSpPr>
        <p:spPr>
          <a:xfrm>
            <a:off x="1331640" y="790240"/>
            <a:ext cx="6025432" cy="7614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+mj-lt"/>
              </a:rPr>
              <a:t>Stability </a:t>
            </a:r>
            <a:r>
              <a:rPr lang="en-US" sz="3200" i="1" dirty="0">
                <a:solidFill>
                  <a:srgbClr val="FF0000"/>
                </a:solidFill>
                <a:latin typeface="+mj-lt"/>
              </a:rPr>
              <a:t>Analysis of the Overhead </a:t>
            </a:r>
            <a:r>
              <a:rPr lang="en-US" sz="3200" i="1" dirty="0" smtClean="0">
                <a:solidFill>
                  <a:srgbClr val="FF0000"/>
                </a:solidFill>
                <a:latin typeface="+mj-lt"/>
              </a:rPr>
              <a:t>Crane </a:t>
            </a:r>
            <a:endParaRPr lang="it-IT" sz="3200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8" t="25366" r="28439" b="27154"/>
          <a:stretch/>
        </p:blipFill>
        <p:spPr bwMode="auto">
          <a:xfrm>
            <a:off x="2087724" y="2168860"/>
            <a:ext cx="4839679" cy="285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6209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171416"/>
              </p:ext>
            </p:extLst>
          </p:nvPr>
        </p:nvGraphicFramePr>
        <p:xfrm>
          <a:off x="2415415" y="4740883"/>
          <a:ext cx="4179888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62" name="Equation" r:id="rId3" imgW="2463800" imgH="393700" progId="Equation.DSMT4">
                  <p:embed/>
                </p:oleObj>
              </mc:Choice>
              <mc:Fallback>
                <p:oleObj name="Equation" r:id="rId3" imgW="2463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5415" y="4740883"/>
                        <a:ext cx="4179888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/>
          <p:cNvSpPr/>
          <p:nvPr/>
        </p:nvSpPr>
        <p:spPr>
          <a:xfrm>
            <a:off x="605304" y="4166739"/>
            <a:ext cx="181011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err="1"/>
              <a:t>which</a:t>
            </a:r>
            <a:r>
              <a:rPr lang="it-IT" sz="2000" dirty="0"/>
              <a:t> </a:t>
            </a:r>
            <a:r>
              <a:rPr lang="it-IT" sz="2000" dirty="0" err="1"/>
              <a:t>leads</a:t>
            </a:r>
            <a:r>
              <a:rPr lang="it-IT" sz="2000" dirty="0"/>
              <a:t> 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429274" y="1592796"/>
                <a:ext cx="8712968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b="1" i="1" dirty="0" smtClean="0"/>
                  <a:t>Solution: </a:t>
                </a:r>
                <a:r>
                  <a:rPr lang="en-US" sz="2000" dirty="0"/>
                  <a:t>In order to undertake the stability analysis of the equilibrium </a:t>
                </a:r>
                <a:r>
                  <a:rPr lang="en-US" sz="2000" dirty="0" smtClean="0"/>
                  <a:t>configurations of </a:t>
                </a:r>
                <a:r>
                  <a:rPr lang="en-US" sz="2000" dirty="0"/>
                  <a:t>the system under study, we make the substitutions given below in </a:t>
                </a:r>
                <a:r>
                  <a:rPr lang="en-US" sz="2000" dirty="0" smtClean="0"/>
                  <a:t>the governing </a:t>
                </a:r>
                <a:r>
                  <a:rPr lang="en-US" sz="2000" dirty="0"/>
                  <a:t>equation derived in Example 1.6.5, with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000" i="1"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it-IT" sz="2000">
                        <a:latin typeface="Cambria Math"/>
                      </a:rPr>
                      <m:t>=</m:t>
                    </m:r>
                    <m:r>
                      <a:rPr lang="it-IT" sz="2000" i="1">
                        <a:latin typeface="Cambria Math"/>
                      </a:rPr>
                      <m:t>𝑎</m:t>
                    </m:r>
                    <m:r>
                      <a:rPr lang="it-IT" sz="2000" b="0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const</a:t>
                </a:r>
                <a:r>
                  <a:rPr lang="en-US" sz="2000" dirty="0"/>
                  <a:t> and </a:t>
                </a:r>
                <a:r>
                  <a:rPr lang="en-US" sz="2000" i="1" dirty="0"/>
                  <a:t>c </a:t>
                </a:r>
                <a:r>
                  <a:rPr lang="en-US" sz="2000" dirty="0"/>
                  <a:t>= 0 (</a:t>
                </a:r>
                <a:r>
                  <a:rPr lang="en-US" sz="2000" dirty="0" smtClean="0"/>
                  <a:t>neglect </a:t>
                </a:r>
                <a:r>
                  <a:rPr lang="it-IT" sz="2000" dirty="0" err="1" smtClean="0"/>
                  <a:t>dissipation</a:t>
                </a:r>
                <a:r>
                  <a:rPr lang="it-IT" sz="2000" dirty="0" smtClean="0"/>
                  <a:t>). </a:t>
                </a:r>
                <a:r>
                  <a:rPr lang="it-IT" sz="2000" dirty="0" err="1" smtClean="0"/>
                  <a:t>We</a:t>
                </a:r>
                <a:r>
                  <a:rPr lang="it-IT" sz="2000" dirty="0" smtClean="0"/>
                  <a:t> </a:t>
                </a:r>
                <a:r>
                  <a:rPr lang="it-IT" sz="2000" dirty="0" err="1"/>
                  <a:t>have</a:t>
                </a:r>
                <a:endParaRPr lang="it-IT" sz="2000" dirty="0"/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74" y="1592796"/>
                <a:ext cx="8712968" cy="1938992"/>
              </a:xfrm>
              <a:prstGeom prst="rect">
                <a:avLst/>
              </a:prstGeom>
              <a:blipFill rotWithShape="1">
                <a:blip r:embed="rId5"/>
                <a:stretch>
                  <a:fillRect l="-699" r="-699" b="-18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415455"/>
              </p:ext>
            </p:extLst>
          </p:nvPr>
        </p:nvGraphicFramePr>
        <p:xfrm>
          <a:off x="5724128" y="3717032"/>
          <a:ext cx="9715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63" name="Equation" r:id="rId6" imgW="457002" imgH="203112" progId="Equation.DSMT4">
                  <p:embed/>
                </p:oleObj>
              </mc:Choice>
              <mc:Fallback>
                <p:oleObj name="Equation" r:id="rId6" imgW="457002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3717032"/>
                        <a:ext cx="9715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681737"/>
              </p:ext>
            </p:extLst>
          </p:nvPr>
        </p:nvGraphicFramePr>
        <p:xfrm>
          <a:off x="3923928" y="3681028"/>
          <a:ext cx="95408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64" name="Equation" r:id="rId8" imgW="444307" imgH="203112" progId="Equation.DSMT4">
                  <p:embed/>
                </p:oleObj>
              </mc:Choice>
              <mc:Fallback>
                <p:oleObj name="Equation" r:id="rId8" imgW="44430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3681028"/>
                        <a:ext cx="954088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139013"/>
              </p:ext>
            </p:extLst>
          </p:nvPr>
        </p:nvGraphicFramePr>
        <p:xfrm>
          <a:off x="1727290" y="3717032"/>
          <a:ext cx="138747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65" name="Equation" r:id="rId10" imgW="736600" imgH="228600" progId="Equation.DSMT4">
                  <p:embed/>
                </p:oleObj>
              </mc:Choice>
              <mc:Fallback>
                <p:oleObj name="Equation" r:id="rId10" imgW="736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90" y="3717032"/>
                        <a:ext cx="1387475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ttangolo 11"/>
          <p:cNvSpPr/>
          <p:nvPr/>
        </p:nvSpPr>
        <p:spPr>
          <a:xfrm>
            <a:off x="427550" y="440668"/>
            <a:ext cx="6025432" cy="7614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+mj-lt"/>
              </a:rPr>
              <a:t>Stability Analysis of the Overhead Crane </a:t>
            </a:r>
            <a:endParaRPr lang="it-IT" sz="3200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8" t="25366" r="28439" b="27154"/>
          <a:stretch/>
        </p:blipFill>
        <p:spPr bwMode="auto">
          <a:xfrm>
            <a:off x="7128285" y="333381"/>
            <a:ext cx="1773170" cy="104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7972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265860"/>
              </p:ext>
            </p:extLst>
          </p:nvPr>
        </p:nvGraphicFramePr>
        <p:xfrm>
          <a:off x="2555776" y="1645144"/>
          <a:ext cx="3240360" cy="601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5" name="Equation" r:id="rId3" imgW="2120760" imgH="393480" progId="Equation.DSMT4">
                  <p:embed/>
                </p:oleObj>
              </mc:Choice>
              <mc:Fallback>
                <p:oleObj name="Equation" r:id="rId3" imgW="2120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645144"/>
                        <a:ext cx="3240360" cy="6012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531235" y="1196752"/>
                <a:ext cx="7308812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We now invoke the assumption that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/>
                      </a:rPr>
                      <m:t>𝛿𝜃</m:t>
                    </m:r>
                  </m:oMath>
                </a14:m>
                <a:r>
                  <a:rPr lang="en-US" sz="2000" dirty="0"/>
                  <a:t> is “small”,</a:t>
                </a:r>
                <a:endParaRPr lang="it-IT" sz="2000" dirty="0"/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35" y="1196752"/>
                <a:ext cx="7308812" cy="553998"/>
              </a:xfrm>
              <a:prstGeom prst="rect">
                <a:avLst/>
              </a:prstGeom>
              <a:blipFill rotWithShape="1">
                <a:blip r:embed="rId5"/>
                <a:stretch>
                  <a:fillRect l="-834" b="-87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tangolo 7"/>
          <p:cNvSpPr/>
          <p:nvPr/>
        </p:nvSpPr>
        <p:spPr>
          <a:xfrm>
            <a:off x="531235" y="2132856"/>
            <a:ext cx="9861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err="1"/>
              <a:t>Finally</a:t>
            </a:r>
            <a:r>
              <a:rPr lang="it-IT" dirty="0"/>
              <a:t>,</a:t>
            </a: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243938"/>
              </p:ext>
            </p:extLst>
          </p:nvPr>
        </p:nvGraphicFramePr>
        <p:xfrm>
          <a:off x="3012753" y="2429709"/>
          <a:ext cx="2345775" cy="632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6" name="Equation" r:id="rId6" imgW="1460160" imgH="393480" progId="Equation.DSMT4">
                  <p:embed/>
                </p:oleObj>
              </mc:Choice>
              <mc:Fallback>
                <p:oleObj name="Equation" r:id="rId6" imgW="1460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2753" y="2429709"/>
                        <a:ext cx="2345775" cy="6325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/>
              <p:cNvSpPr/>
              <p:nvPr/>
            </p:nvSpPr>
            <p:spPr>
              <a:xfrm>
                <a:off x="528936" y="2852936"/>
                <a:ext cx="8594836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We thus have that the equilibrium configuration at which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2000" dirty="0"/>
                  <a:t> lies between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it-IT" sz="2000">
                            <a:latin typeface="Cambria Math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a:rPr lang="it-IT" sz="2000">
                            <a:latin typeface="Cambria Math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/>
                  <a:t>, i.e., the rod-down configuration, is marginally stable</a:t>
                </a:r>
                <a:r>
                  <a:rPr lang="en-US" sz="2000" dirty="0" smtClean="0"/>
                  <a:t>. </a:t>
                </a:r>
                <a:r>
                  <a:rPr lang="en-US" sz="2000" dirty="0"/>
                  <a:t>T</a:t>
                </a:r>
                <a:r>
                  <a:rPr lang="en-US" sz="2000" dirty="0" smtClean="0"/>
                  <a:t>he equilibrium </a:t>
                </a:r>
                <a:r>
                  <a:rPr lang="en-US" sz="2000" dirty="0"/>
                  <a:t>configuration for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2000" dirty="0"/>
                  <a:t> lies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a:rPr lang="it-IT" sz="2000">
                            <a:latin typeface="Cambria Math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>
                            <a:latin typeface="Cambria Math"/>
                          </a:rPr>
                          <m:t>270</m:t>
                        </m:r>
                      </m:e>
                      <m:sup>
                        <m:r>
                          <a:rPr lang="it-IT" sz="2000">
                            <a:latin typeface="Cambria Math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/>
                  <a:t>, i.e., the </a:t>
                </a:r>
                <a:r>
                  <a:rPr lang="en-US" sz="2000" dirty="0" smtClean="0"/>
                  <a:t>rod-up configuration</a:t>
                </a:r>
                <a:r>
                  <a:rPr lang="en-US" sz="2000" dirty="0"/>
                  <a:t>, is unstable. Note that the natural frequency of the marginally </a:t>
                </a:r>
                <a:r>
                  <a:rPr lang="en-US" sz="2000" dirty="0" smtClean="0"/>
                  <a:t>stable configuration </a:t>
                </a:r>
                <a:r>
                  <a:rPr lang="en-US" sz="2000" dirty="0"/>
                  <a:t>is readily derived from the above linearized equation as</a:t>
                </a:r>
                <a:endParaRPr lang="it-IT" sz="2000" dirty="0"/>
              </a:p>
            </p:txBody>
          </p:sp>
        </mc:Choice>
        <mc:Fallback xmlns="">
          <p:sp>
            <p:nvSpPr>
              <p:cNvPr id="11" name="Rettango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36" y="2852936"/>
                <a:ext cx="8594836" cy="2862322"/>
              </a:xfrm>
              <a:prstGeom prst="rect">
                <a:avLst/>
              </a:prstGeom>
              <a:blipFill rotWithShape="1">
                <a:blip r:embed="rId8"/>
                <a:stretch>
                  <a:fillRect l="-780" r="-1206" b="-8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tangolo 1"/>
          <p:cNvSpPr/>
          <p:nvPr/>
        </p:nvSpPr>
        <p:spPr>
          <a:xfrm>
            <a:off x="467544" y="404664"/>
            <a:ext cx="6025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+mj-lt"/>
              </a:rPr>
              <a:t>Stability Analysis of the Overhead Crane </a:t>
            </a:r>
            <a:endParaRPr lang="it-IT" sz="3200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8" t="25366" r="28439" b="27154"/>
          <a:stretch/>
        </p:blipFill>
        <p:spPr bwMode="auto">
          <a:xfrm>
            <a:off x="7128285" y="333381"/>
            <a:ext cx="1773170" cy="104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725200"/>
              </p:ext>
            </p:extLst>
          </p:nvPr>
        </p:nvGraphicFramePr>
        <p:xfrm>
          <a:off x="3347864" y="5193196"/>
          <a:ext cx="19256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7" name="Equation" r:id="rId10" imgW="1130300" imgH="508000" progId="Equation.DSMT4">
                  <p:embed/>
                </p:oleObj>
              </mc:Choice>
              <mc:Fallback>
                <p:oleObj name="Equation" r:id="rId10" imgW="11303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5193196"/>
                        <a:ext cx="1925638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0690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560612" y="1912563"/>
            <a:ext cx="82598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Decide whether each </a:t>
            </a:r>
            <a:r>
              <a:rPr lang="en-US" sz="1400" dirty="0"/>
              <a:t>of the equilibrium configurations of Fig. 1.31, of the actuator </a:t>
            </a:r>
            <a:r>
              <a:rPr lang="en-US" sz="1400" dirty="0" smtClean="0"/>
              <a:t>mechanism, found </a:t>
            </a:r>
            <a:r>
              <a:rPr lang="en-US" sz="1400" dirty="0"/>
              <a:t>in Example 1.9.2 is stable or unstable, when the system is unactuated—i.e</a:t>
            </a:r>
            <a:r>
              <a:rPr lang="en-US" sz="1400" dirty="0" smtClean="0"/>
              <a:t>., when </a:t>
            </a:r>
            <a:r>
              <a:rPr lang="en-US" sz="1400" dirty="0"/>
              <a:t>F(t) = 0. For the stable cases, whether stability is asymptotic or </a:t>
            </a:r>
            <a:r>
              <a:rPr lang="en-US" sz="1400" dirty="0" smtClean="0"/>
              <a:t>marginal, and </a:t>
            </a:r>
            <a:r>
              <a:rPr lang="en-US" sz="1400" dirty="0"/>
              <a:t>find, in each case, the equivalent natural frequency and, if applicable, </a:t>
            </a:r>
            <a:r>
              <a:rPr lang="en-US" sz="1400" dirty="0" smtClean="0"/>
              <a:t>the damping </a:t>
            </a:r>
            <a:r>
              <a:rPr lang="en-US" sz="1400" dirty="0"/>
              <a:t>ratio.</a:t>
            </a:r>
            <a:endParaRPr lang="it-IT" sz="1400" dirty="0"/>
          </a:p>
        </p:txBody>
      </p:sp>
      <p:sp>
        <p:nvSpPr>
          <p:cNvPr id="2" name="Rettangolo 1"/>
          <p:cNvSpPr/>
          <p:nvPr/>
        </p:nvSpPr>
        <p:spPr>
          <a:xfrm>
            <a:off x="560613" y="404664"/>
            <a:ext cx="71647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Example 1.10.2 </a:t>
            </a:r>
            <a:r>
              <a:rPr lang="it-IT" sz="2000" dirty="0" smtClean="0"/>
              <a:t> </a:t>
            </a:r>
            <a:r>
              <a:rPr lang="en-US" sz="2000" i="1" dirty="0" smtClean="0">
                <a:solidFill>
                  <a:schemeClr val="tx2"/>
                </a:solidFill>
              </a:rPr>
              <a:t>from </a:t>
            </a:r>
            <a:r>
              <a:rPr lang="en-US" sz="2000" i="1" dirty="0">
                <a:solidFill>
                  <a:schemeClr val="tx2"/>
                </a:solidFill>
              </a:rPr>
              <a:t>Dynamics Response … by J. Angeles</a:t>
            </a:r>
            <a:endParaRPr lang="it-IT" sz="2000" dirty="0"/>
          </a:p>
        </p:txBody>
      </p:sp>
      <p:sp>
        <p:nvSpPr>
          <p:cNvPr id="4" name="Rettangolo 3"/>
          <p:cNvSpPr/>
          <p:nvPr/>
        </p:nvSpPr>
        <p:spPr>
          <a:xfrm>
            <a:off x="560613" y="1088740"/>
            <a:ext cx="6689075" cy="7614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+mj-lt"/>
              </a:rPr>
              <a:t>Stability </a:t>
            </a:r>
            <a:r>
              <a:rPr lang="en-US" sz="3200" i="1" dirty="0">
                <a:solidFill>
                  <a:srgbClr val="FF0000"/>
                </a:solidFill>
                <a:latin typeface="+mj-lt"/>
              </a:rPr>
              <a:t>Analysis of the Actuator </a:t>
            </a:r>
            <a:r>
              <a:rPr lang="en-US" sz="3200" i="1" dirty="0" smtClean="0">
                <a:solidFill>
                  <a:srgbClr val="FF0000"/>
                </a:solidFill>
                <a:latin typeface="+mj-lt"/>
              </a:rPr>
              <a:t>Mechanism </a:t>
            </a:r>
            <a:endParaRPr lang="it-IT" sz="3200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8" t="29714" r="31585" b="25099"/>
          <a:stretch/>
        </p:blipFill>
        <p:spPr bwMode="auto">
          <a:xfrm>
            <a:off x="2627784" y="3308207"/>
            <a:ext cx="4536504" cy="275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04240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31540" y="1268760"/>
            <a:ext cx="75968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/>
              <a:t>Solution: </a:t>
            </a:r>
            <a:r>
              <a:rPr lang="en-US" sz="2000" dirty="0"/>
              <a:t>What we have to do is linearize the governing equation about </a:t>
            </a:r>
            <a:r>
              <a:rPr lang="en-US" sz="2000" dirty="0" smtClean="0"/>
              <a:t>each equilibrium </a:t>
            </a:r>
            <a:r>
              <a:rPr lang="en-US" sz="2000" dirty="0"/>
              <a:t>configuration, with </a:t>
            </a:r>
            <a:r>
              <a:rPr lang="en-US" sz="2000" i="1" dirty="0"/>
              <a:t>F</a:t>
            </a:r>
            <a:r>
              <a:rPr lang="en-US" sz="2000" dirty="0"/>
              <a:t>(</a:t>
            </a:r>
            <a:r>
              <a:rPr lang="en-US" sz="2000" i="1" dirty="0"/>
              <a:t>t</a:t>
            </a:r>
            <a:r>
              <a:rPr lang="en-US" sz="2000" dirty="0"/>
              <a:t>) = 0. To do this, we substitute the values </a:t>
            </a:r>
            <a:r>
              <a:rPr lang="en-US" sz="2000" dirty="0" smtClean="0"/>
              <a:t>below into </a:t>
            </a:r>
            <a:r>
              <a:rPr lang="en-US" sz="2000" dirty="0"/>
              <a:t>the Lagrange equation of the system at hand:</a:t>
            </a:r>
            <a:endParaRPr lang="it-IT" sz="2000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701223"/>
              </p:ext>
            </p:extLst>
          </p:nvPr>
        </p:nvGraphicFramePr>
        <p:xfrm>
          <a:off x="827584" y="3248980"/>
          <a:ext cx="1548313" cy="479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1" name="Equation" r:id="rId3" imgW="736560" imgH="228600" progId="Equation.DSMT4">
                  <p:embed/>
                </p:oleObj>
              </mc:Choice>
              <mc:Fallback>
                <p:oleObj name="Equation" r:id="rId3" imgW="736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248980"/>
                        <a:ext cx="1548313" cy="4799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493103"/>
              </p:ext>
            </p:extLst>
          </p:nvPr>
        </p:nvGraphicFramePr>
        <p:xfrm>
          <a:off x="2987824" y="3212976"/>
          <a:ext cx="1679583" cy="456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2" name="Equation" r:id="rId5" imgW="749160" imgH="203040" progId="Equation.DSMT4">
                  <p:embed/>
                </p:oleObj>
              </mc:Choice>
              <mc:Fallback>
                <p:oleObj name="Equation" r:id="rId5" imgW="749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3212976"/>
                        <a:ext cx="1679583" cy="4561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492519"/>
              </p:ext>
            </p:extLst>
          </p:nvPr>
        </p:nvGraphicFramePr>
        <p:xfrm>
          <a:off x="5328084" y="3248980"/>
          <a:ext cx="1022737" cy="4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3" name="Equation" r:id="rId7" imgW="457200" imgH="203040" progId="Equation.DSMT4">
                  <p:embed/>
                </p:oleObj>
              </mc:Choice>
              <mc:Fallback>
                <p:oleObj name="Equation" r:id="rId7" imgW="457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8084" y="3248980"/>
                        <a:ext cx="1022737" cy="4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9"/>
          <p:cNvSpPr/>
          <p:nvPr/>
        </p:nvSpPr>
        <p:spPr>
          <a:xfrm>
            <a:off x="443439" y="3609020"/>
            <a:ext cx="44710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The equation of motion thus becomes</a:t>
            </a:r>
            <a:endParaRPr lang="it-IT" sz="2000" dirty="0"/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025376"/>
              </p:ext>
            </p:extLst>
          </p:nvPr>
        </p:nvGraphicFramePr>
        <p:xfrm>
          <a:off x="1011571" y="4185084"/>
          <a:ext cx="7005082" cy="796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4" name="Equation" r:id="rId9" imgW="4470120" imgH="507960" progId="Equation.DSMT4">
                  <p:embed/>
                </p:oleObj>
              </mc:Choice>
              <mc:Fallback>
                <p:oleObj name="Equation" r:id="rId9" imgW="44701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571" y="4185084"/>
                        <a:ext cx="7005082" cy="796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637752"/>
              </p:ext>
            </p:extLst>
          </p:nvPr>
        </p:nvGraphicFramePr>
        <p:xfrm>
          <a:off x="6916815" y="3212976"/>
          <a:ext cx="1140643" cy="505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5" name="Equation" r:id="rId11" imgW="571320" imgH="253800" progId="Equation.DSMT4">
                  <p:embed/>
                </p:oleObj>
              </mc:Choice>
              <mc:Fallback>
                <p:oleObj name="Equation" r:id="rId11" imgW="571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6815" y="3212976"/>
                        <a:ext cx="1140643" cy="505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ttangolo 12"/>
          <p:cNvSpPr/>
          <p:nvPr/>
        </p:nvSpPr>
        <p:spPr>
          <a:xfrm>
            <a:off x="431540" y="4869160"/>
            <a:ext cx="738082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We analyze below each of the three equilibrium configurations found </a:t>
            </a:r>
            <a:r>
              <a:rPr lang="en-US" sz="2000" dirty="0" smtClean="0"/>
              <a:t>in Example </a:t>
            </a:r>
            <a:r>
              <a:rPr lang="en-US" sz="2000" dirty="0"/>
              <a:t>1.9.2:</a:t>
            </a:r>
            <a:endParaRPr lang="it-IT" sz="2000" dirty="0"/>
          </a:p>
        </p:txBody>
      </p:sp>
      <p:sp>
        <p:nvSpPr>
          <p:cNvPr id="2" name="Rettangolo 1"/>
          <p:cNvSpPr/>
          <p:nvPr/>
        </p:nvSpPr>
        <p:spPr>
          <a:xfrm>
            <a:off x="367428" y="260648"/>
            <a:ext cx="5868017" cy="677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+mj-lt"/>
              </a:rPr>
              <a:t>Stability Analysis of the Actuator Mechanism </a:t>
            </a:r>
            <a:endParaRPr lang="it-IT" sz="2800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8" t="29714" r="31585" b="25099"/>
          <a:stretch/>
        </p:blipFill>
        <p:spPr bwMode="auto">
          <a:xfrm>
            <a:off x="6957265" y="266113"/>
            <a:ext cx="1710190" cy="103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453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611559" y="1448780"/>
                <a:ext cx="2777555" cy="6987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(a</a:t>
                </a:r>
                <a:r>
                  <a:rPr lang="en-US" sz="20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it-IT" sz="20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it-IT" sz="20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: In this case,</a:t>
                </a:r>
                <a:endParaRPr lang="it-IT" sz="2000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59" y="1448780"/>
                <a:ext cx="2777555" cy="698781"/>
              </a:xfrm>
              <a:prstGeom prst="rect">
                <a:avLst/>
              </a:prstGeom>
              <a:blipFill rotWithShape="1">
                <a:blip r:embed="rId3"/>
                <a:stretch>
                  <a:fillRect l="-2193" r="-19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722575"/>
              </p:ext>
            </p:extLst>
          </p:nvPr>
        </p:nvGraphicFramePr>
        <p:xfrm>
          <a:off x="2000337" y="2168860"/>
          <a:ext cx="4214886" cy="709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3" name="Equation" r:id="rId4" imgW="2717640" imgH="457200" progId="Equation.DSMT4">
                  <p:embed/>
                </p:oleObj>
              </mc:Choice>
              <mc:Fallback>
                <p:oleObj name="Equation" r:id="rId4" imgW="27176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337" y="2168860"/>
                        <a:ext cx="4214886" cy="709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863686"/>
              </p:ext>
            </p:extLst>
          </p:nvPr>
        </p:nvGraphicFramePr>
        <p:xfrm>
          <a:off x="2000337" y="2996952"/>
          <a:ext cx="4191105" cy="695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4" name="Equation" r:id="rId6" imgW="2755800" imgH="457200" progId="Equation.DSMT4">
                  <p:embed/>
                </p:oleObj>
              </mc:Choice>
              <mc:Fallback>
                <p:oleObj name="Equation" r:id="rId6" imgW="2755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337" y="2996952"/>
                        <a:ext cx="4191105" cy="6959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9"/>
          <p:cNvSpPr/>
          <p:nvPr/>
        </p:nvSpPr>
        <p:spPr>
          <a:xfrm>
            <a:off x="611560" y="3789040"/>
            <a:ext cx="77408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linearized equation about the equilibrium configuration considered here </a:t>
            </a:r>
            <a:r>
              <a:rPr lang="en-US" sz="2000" dirty="0" smtClean="0"/>
              <a:t>thus becoming</a:t>
            </a:r>
            <a:r>
              <a:rPr lang="en-US" sz="2000" dirty="0"/>
              <a:t>, after simplifications,</a:t>
            </a:r>
            <a:endParaRPr lang="it-IT" sz="2000" dirty="0"/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654033"/>
              </p:ext>
            </p:extLst>
          </p:nvPr>
        </p:nvGraphicFramePr>
        <p:xfrm>
          <a:off x="971600" y="4869160"/>
          <a:ext cx="6408712" cy="965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5" name="Equation" r:id="rId8" imgW="3035160" imgH="457200" progId="Equation.DSMT4">
                  <p:embed/>
                </p:oleObj>
              </mc:Choice>
              <mc:Fallback>
                <p:oleObj name="Equation" r:id="rId8" imgW="30351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869160"/>
                        <a:ext cx="6408712" cy="9651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ttangolo 11"/>
          <p:cNvSpPr/>
          <p:nvPr/>
        </p:nvSpPr>
        <p:spPr>
          <a:xfrm>
            <a:off x="367428" y="260648"/>
            <a:ext cx="5868017" cy="677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+mj-lt"/>
              </a:rPr>
              <a:t>Stability Analysis of the Actuator Mechanism </a:t>
            </a:r>
            <a:endParaRPr lang="it-IT" sz="2800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8" t="29714" r="31585" b="25099"/>
          <a:stretch/>
        </p:blipFill>
        <p:spPr bwMode="auto">
          <a:xfrm>
            <a:off x="6876256" y="260648"/>
            <a:ext cx="1710190" cy="103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5993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31540" y="1448780"/>
            <a:ext cx="792088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Upon dropping the quadratic terms of the above expression, and rearranging </a:t>
            </a:r>
            <a:r>
              <a:rPr lang="en-US" sz="2000" dirty="0" smtClean="0"/>
              <a:t>the expression </a:t>
            </a:r>
            <a:r>
              <a:rPr lang="en-US" sz="2000" dirty="0"/>
              <a:t>thus resulting in normal form, we obtain</a:t>
            </a:r>
            <a:endParaRPr lang="it-IT" sz="2000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194196"/>
              </p:ext>
            </p:extLst>
          </p:nvPr>
        </p:nvGraphicFramePr>
        <p:xfrm>
          <a:off x="2375756" y="2461004"/>
          <a:ext cx="3622118" cy="756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7" name="Equation" r:id="rId3" imgW="2070000" imgH="431640" progId="Equation.DSMT4">
                  <p:embed/>
                </p:oleObj>
              </mc:Choice>
              <mc:Fallback>
                <p:oleObj name="Equation" r:id="rId3" imgW="2070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5756" y="2461004"/>
                        <a:ext cx="3622118" cy="7560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/>
          <p:cNvSpPr/>
          <p:nvPr/>
        </p:nvSpPr>
        <p:spPr>
          <a:xfrm>
            <a:off x="611560" y="3217088"/>
            <a:ext cx="756084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The </a:t>
            </a:r>
            <a:r>
              <a:rPr lang="it-IT" sz="2000" dirty="0" err="1" smtClean="0"/>
              <a:t>natural</a:t>
            </a:r>
            <a:r>
              <a:rPr lang="it-IT" sz="2000" dirty="0"/>
              <a:t> </a:t>
            </a:r>
            <a:r>
              <a:rPr lang="en-US" sz="2000" dirty="0" smtClean="0"/>
              <a:t>frequency </a:t>
            </a:r>
            <a:r>
              <a:rPr lang="en-US" sz="2000" dirty="0"/>
              <a:t>and the damping ratio associated with the linearized system are thus</a:t>
            </a:r>
            <a:endParaRPr lang="it-IT" sz="2000" dirty="0"/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765720"/>
              </p:ext>
            </p:extLst>
          </p:nvPr>
        </p:nvGraphicFramePr>
        <p:xfrm>
          <a:off x="2375756" y="4401108"/>
          <a:ext cx="1825116" cy="93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8" name="Equation" r:id="rId5" imgW="914400" imgH="469800" progId="Equation.DSMT4">
                  <p:embed/>
                </p:oleObj>
              </mc:Choice>
              <mc:Fallback>
                <p:oleObj name="Equation" r:id="rId5" imgW="9144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5756" y="4401108"/>
                        <a:ext cx="1825116" cy="93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504881"/>
              </p:ext>
            </p:extLst>
          </p:nvPr>
        </p:nvGraphicFramePr>
        <p:xfrm>
          <a:off x="4788024" y="4509120"/>
          <a:ext cx="1512168" cy="78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9" name="Equation" r:id="rId7" imgW="901440" imgH="469800" progId="Equation.DSMT4">
                  <p:embed/>
                </p:oleObj>
              </mc:Choice>
              <mc:Fallback>
                <p:oleObj name="Equation" r:id="rId7" imgW="9014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509120"/>
                        <a:ext cx="1512168" cy="78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tangolo 10"/>
          <p:cNvSpPr/>
          <p:nvPr/>
        </p:nvSpPr>
        <p:spPr>
          <a:xfrm>
            <a:off x="367428" y="260648"/>
            <a:ext cx="5868017" cy="677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+mj-lt"/>
              </a:rPr>
              <a:t>Stability Analysis of the Actuator Mechanism </a:t>
            </a:r>
            <a:endParaRPr lang="it-IT" sz="2800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8" t="29714" r="31585" b="25099"/>
          <a:stretch/>
        </p:blipFill>
        <p:spPr bwMode="auto">
          <a:xfrm>
            <a:off x="6840252" y="260648"/>
            <a:ext cx="1710190" cy="103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37361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520450" y="1304764"/>
                <a:ext cx="2997167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(b)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it-IT" sz="2000">
                        <a:latin typeface="Cambria Math"/>
                      </a:rPr>
                      <m:t>=</m:t>
                    </m:r>
                    <m:r>
                      <a:rPr lang="it-IT" sz="2000" i="1">
                        <a:latin typeface="Cambria Math"/>
                      </a:rPr>
                      <m:t>𝛱</m:t>
                    </m:r>
                  </m:oMath>
                </a14:m>
                <a:r>
                  <a:rPr lang="en-US" sz="2000" dirty="0"/>
                  <a:t>: </a:t>
                </a:r>
                <a:r>
                  <a:rPr lang="en-US" sz="2000" dirty="0" smtClean="0"/>
                  <a:t>now we </a:t>
                </a:r>
                <a:r>
                  <a:rPr lang="en-US" sz="2000" dirty="0"/>
                  <a:t>have</a:t>
                </a:r>
                <a:endParaRPr lang="it-IT" sz="2000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50" y="1304764"/>
                <a:ext cx="2997167" cy="553998"/>
              </a:xfrm>
              <a:prstGeom prst="rect">
                <a:avLst/>
              </a:prstGeom>
              <a:blipFill rotWithShape="1">
                <a:blip r:embed="rId3"/>
                <a:stretch>
                  <a:fillRect l="-2033" r="-1829" b="-87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501651"/>
              </p:ext>
            </p:extLst>
          </p:nvPr>
        </p:nvGraphicFramePr>
        <p:xfrm>
          <a:off x="2578543" y="1880828"/>
          <a:ext cx="3569494" cy="797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60" name="Equation" r:id="rId4" imgW="1930320" imgH="431640" progId="Equation.DSMT4">
                  <p:embed/>
                </p:oleObj>
              </mc:Choice>
              <mc:Fallback>
                <p:oleObj name="Equation" r:id="rId4" imgW="1930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543" y="1880828"/>
                        <a:ext cx="3569494" cy="797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8"/>
          <p:cNvSpPr/>
          <p:nvPr/>
        </p:nvSpPr>
        <p:spPr>
          <a:xfrm>
            <a:off x="662192" y="2578352"/>
            <a:ext cx="7402196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Upon substitution of the foregoing values into the Lagrange equation, we </a:t>
            </a:r>
            <a:r>
              <a:rPr lang="en-US" sz="2000" dirty="0" smtClean="0"/>
              <a:t>obtain, after </a:t>
            </a:r>
            <a:r>
              <a:rPr lang="en-US" sz="2000" dirty="0"/>
              <a:t>simplification,</a:t>
            </a:r>
            <a:endParaRPr lang="it-IT" sz="2000" dirty="0"/>
          </a:p>
        </p:txBody>
      </p:sp>
      <p:sp>
        <p:nvSpPr>
          <p:cNvPr id="10" name="Rettangolo 9"/>
          <p:cNvSpPr/>
          <p:nvPr/>
        </p:nvSpPr>
        <p:spPr>
          <a:xfrm>
            <a:off x="649683" y="3490839"/>
            <a:ext cx="7870248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Next, we delete the quadratic terms from the above equation, and rewrite it </a:t>
            </a:r>
            <a:r>
              <a:rPr lang="en-US" sz="2000" dirty="0" smtClean="0"/>
              <a:t>in </a:t>
            </a:r>
            <a:r>
              <a:rPr lang="it-IT" sz="2000" dirty="0" err="1" smtClean="0"/>
              <a:t>normal</a:t>
            </a:r>
            <a:r>
              <a:rPr lang="it-IT" sz="2000" dirty="0" smtClean="0"/>
              <a:t> </a:t>
            </a:r>
            <a:r>
              <a:rPr lang="it-IT" sz="2000" dirty="0" err="1"/>
              <a:t>form</a:t>
            </a:r>
            <a:r>
              <a:rPr lang="it-IT" sz="2000" dirty="0"/>
              <a:t>, </a:t>
            </a:r>
            <a:r>
              <a:rPr lang="it-IT" sz="2000" dirty="0" err="1"/>
              <a:t>thus</a:t>
            </a:r>
            <a:r>
              <a:rPr lang="it-IT" sz="2000" dirty="0"/>
              <a:t> </a:t>
            </a:r>
            <a:r>
              <a:rPr lang="it-IT" sz="2000" dirty="0" err="1"/>
              <a:t>obtaining</a:t>
            </a:r>
            <a:endParaRPr lang="it-IT" sz="2000" dirty="0"/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413838"/>
              </p:ext>
            </p:extLst>
          </p:nvPr>
        </p:nvGraphicFramePr>
        <p:xfrm>
          <a:off x="3383868" y="4490282"/>
          <a:ext cx="2178993" cy="6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61" name="Equation" r:id="rId6" imgW="1536480" imgH="431640" progId="Equation.DSMT4">
                  <p:embed/>
                </p:oleObj>
              </mc:Choice>
              <mc:Fallback>
                <p:oleObj name="Equation" r:id="rId6" imgW="1536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3868" y="4490282"/>
                        <a:ext cx="2178993" cy="6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708884" y="5086739"/>
                <a:ext cx="7308812" cy="958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(c)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it-IT" sz="2000">
                        <a:latin typeface="Cambria Math"/>
                      </a:rPr>
                      <m:t>=3</m:t>
                    </m:r>
                    <m:f>
                      <m:fPr>
                        <m:type m:val="lin"/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i="1">
                            <a:latin typeface="Cambria Math"/>
                          </a:rPr>
                          <m:t>𝛱</m:t>
                        </m:r>
                      </m:num>
                      <m:den>
                        <m:r>
                          <a:rPr lang="it-IT" sz="20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: this configuration is the mirror-image of the first one,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it-IT" sz="200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i="1">
                            <a:latin typeface="Cambria Math"/>
                          </a:rPr>
                          <m:t>𝛱</m:t>
                        </m:r>
                      </m:num>
                      <m:den>
                        <m:r>
                          <a:rPr lang="it-IT" sz="20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it-IT" sz="2000" dirty="0"/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84" y="5086739"/>
                <a:ext cx="7308812" cy="958660"/>
              </a:xfrm>
              <a:prstGeom prst="rect">
                <a:avLst/>
              </a:prstGeom>
              <a:blipFill rotWithShape="1">
                <a:blip r:embed="rId8"/>
                <a:stretch>
                  <a:fillRect l="-834" t="-37975" r="-751" b="-740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ttangolo 12"/>
          <p:cNvSpPr/>
          <p:nvPr/>
        </p:nvSpPr>
        <p:spPr>
          <a:xfrm>
            <a:off x="367428" y="260648"/>
            <a:ext cx="5868017" cy="677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+mj-lt"/>
              </a:rPr>
              <a:t>Stability Analysis of the Actuator Mechanism </a:t>
            </a:r>
            <a:endParaRPr lang="it-IT" sz="2800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8" t="29714" r="31585" b="25099"/>
          <a:stretch/>
        </p:blipFill>
        <p:spPr bwMode="auto">
          <a:xfrm>
            <a:off x="6912260" y="260648"/>
            <a:ext cx="1710190" cy="103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139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467544" y="332656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i="1" dirty="0" smtClean="0"/>
              <a:t>Π</a:t>
            </a:r>
            <a:r>
              <a:rPr lang="it-IT" sz="2800" b="1" i="1" dirty="0" smtClean="0"/>
              <a:t> and </a:t>
            </a:r>
            <a:r>
              <a:rPr lang="it-IT" sz="2800" b="1" i="1" dirty="0" smtClean="0">
                <a:latin typeface="Symbol" pitchFamily="18" charset="2"/>
              </a:rPr>
              <a:t>D : </a:t>
            </a:r>
            <a:r>
              <a:rPr lang="en-US" sz="2800" b="1" i="1" dirty="0" smtClean="0"/>
              <a:t>Power </a:t>
            </a:r>
            <a:r>
              <a:rPr lang="en-US" sz="2800" b="1" i="1" dirty="0"/>
              <a:t>Supplied to a System and Dissipation Function</a:t>
            </a:r>
            <a:endParaRPr lang="it-IT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429764" y="1592796"/>
                <a:ext cx="8141468" cy="2040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 smtClean="0">
                    <a:latin typeface="+mn-lt"/>
                  </a:rPr>
                  <a:t>Single-</a:t>
                </a:r>
                <a:r>
                  <a:rPr lang="en-US" sz="2000" dirty="0" err="1" smtClean="0">
                    <a:latin typeface="+mn-lt"/>
                  </a:rPr>
                  <a:t>dof</a:t>
                </a:r>
                <a:r>
                  <a:rPr lang="en-US" sz="2000" dirty="0" smtClean="0">
                    <a:latin typeface="+mn-lt"/>
                  </a:rPr>
                  <a:t> systems </a:t>
                </a:r>
                <a:r>
                  <a:rPr lang="en-US" sz="2000" dirty="0">
                    <a:latin typeface="+mn-lt"/>
                  </a:rPr>
                  <a:t>have a single generalized force associated with </a:t>
                </a:r>
                <a:r>
                  <a:rPr lang="en-US" sz="2000" dirty="0" smtClean="0">
                    <a:latin typeface="+mn-lt"/>
                  </a:rPr>
                  <a:t>them. If </a:t>
                </a:r>
                <a:r>
                  <a:rPr lang="en-US" sz="2000" dirty="0">
                    <a:latin typeface="+mn-lt"/>
                  </a:rPr>
                  <a:t>we let the </a:t>
                </a:r>
                <a:r>
                  <a:rPr lang="en-US" sz="2000" dirty="0" smtClean="0">
                    <a:latin typeface="+mn-lt"/>
                  </a:rPr>
                  <a:t>total power </a:t>
                </a:r>
                <a:r>
                  <a:rPr lang="en-US" sz="2000" dirty="0">
                    <a:latin typeface="+mn-lt"/>
                  </a:rPr>
                  <a:t>developed by force-controlled sources be denoted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dirty="0" smtClean="0">
                        <a:latin typeface="Cambria Math"/>
                      </a:rPr>
                      <m:t>Π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, then</a:t>
                </a:r>
                <a:r>
                  <a:rPr lang="en-US" sz="2000" dirty="0">
                    <a:latin typeface="+mn-lt"/>
                  </a:rPr>
                  <a:t>, the </a:t>
                </a:r>
                <a:r>
                  <a:rPr lang="en-US" sz="2000" dirty="0" smtClean="0">
                    <a:latin typeface="+mn-lt"/>
                  </a:rPr>
                  <a:t>generalized active </a:t>
                </a:r>
                <a:r>
                  <a:rPr lang="en-US" sz="2000" dirty="0">
                    <a:latin typeface="+mn-lt"/>
                  </a:rPr>
                  <a:t>force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dirty="0" smtClean="0">
                            <a:latin typeface="+mn-lt"/>
                          </a:rPr>
                          <m:t>ϕ</m:t>
                        </m:r>
                      </m:e>
                      <m:sub>
                        <m:r>
                          <a:rPr lang="it-IT" sz="2000" b="0" i="1" smtClean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+mn-lt"/>
                  </a:rPr>
                  <a:t> associated </a:t>
                </a:r>
                <a:r>
                  <a:rPr lang="en-US" sz="2000" dirty="0">
                    <a:latin typeface="+mn-lt"/>
                  </a:rPr>
                  <a:t>with the generalized coordinate q is derived as</a:t>
                </a:r>
                <a:endParaRPr lang="it-IT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64" y="1592796"/>
                <a:ext cx="8141468" cy="2040751"/>
              </a:xfrm>
              <a:prstGeom prst="rect">
                <a:avLst/>
              </a:prstGeom>
              <a:blipFill rotWithShape="1">
                <a:blip r:embed="rId3"/>
                <a:stretch>
                  <a:fillRect l="-749" r="-823" b="-14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765602"/>
              </p:ext>
            </p:extLst>
          </p:nvPr>
        </p:nvGraphicFramePr>
        <p:xfrm>
          <a:off x="3719259" y="4077072"/>
          <a:ext cx="1129418" cy="828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5" name="Equation" r:id="rId4" imgW="571320" imgH="419040" progId="Equation.DSMT4">
                  <p:embed/>
                </p:oleObj>
              </mc:Choice>
              <mc:Fallback>
                <p:oleObj name="Equation" r:id="rId4" imgW="571320" imgH="419040" progId="Equation.DSMT4">
                  <p:embed/>
                  <p:pic>
                    <p:nvPicPr>
                      <p:cNvPr id="0" name="Ogget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259" y="4077072"/>
                        <a:ext cx="1129418" cy="8280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467544" y="4977172"/>
                <a:ext cx="7632848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000" b="0" i="1" smtClean="0"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000" dirty="0" smtClean="0"/>
                  <a:t> is </a:t>
                </a:r>
                <a:r>
                  <a:rPr lang="en-US" sz="2000" dirty="0"/>
                  <a:t>the corresponding generalized velocity.</a:t>
                </a:r>
                <a:endParaRPr lang="it-IT" sz="2000" dirty="0"/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977172"/>
                <a:ext cx="7632848" cy="553998"/>
              </a:xfrm>
              <a:prstGeom prst="rect">
                <a:avLst/>
              </a:prstGeom>
              <a:blipFill rotWithShape="1">
                <a:blip r:embed="rId6"/>
                <a:stretch>
                  <a:fillRect l="-879" b="-87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2660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431540" y="296652"/>
            <a:ext cx="82449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Systems are not only acted upon by driving forces but also by </a:t>
            </a:r>
            <a:r>
              <a:rPr lang="en-US" sz="2000" i="1" dirty="0"/>
              <a:t>dissipative </a:t>
            </a:r>
            <a:r>
              <a:rPr lang="en-US" sz="2000" dirty="0" smtClean="0"/>
              <a:t>forces that </a:t>
            </a:r>
            <a:r>
              <a:rPr lang="en-US" sz="2000" i="1" dirty="0"/>
              <a:t>intrinsically </a:t>
            </a:r>
            <a:r>
              <a:rPr lang="en-US" sz="2000" dirty="0"/>
              <a:t>oppose the motion of the system.</a:t>
            </a:r>
            <a:endParaRPr lang="it-I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534524" y="1312315"/>
                <a:ext cx="8033920" cy="1058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 smtClean="0">
                    <a:latin typeface="+mn-lt"/>
                  </a:rPr>
                  <a:t>Here</a:t>
                </a:r>
                <a:r>
                  <a:rPr lang="en-US" sz="2000" dirty="0">
                    <a:latin typeface="+mn-lt"/>
                  </a:rPr>
                  <a:t>, </a:t>
                </a:r>
                <a:r>
                  <a:rPr lang="en-US" sz="2000" dirty="0" smtClean="0">
                    <a:latin typeface="+mn-lt"/>
                  </a:rPr>
                  <a:t>we postulate </a:t>
                </a:r>
                <a:r>
                  <a:rPr lang="en-US" sz="2000" dirty="0">
                    <a:latin typeface="+mn-lt"/>
                  </a:rPr>
                  <a:t>the existence of a </a:t>
                </a:r>
                <a:r>
                  <a:rPr lang="en-US" sz="2000" i="1" dirty="0">
                    <a:latin typeface="+mn-lt"/>
                  </a:rPr>
                  <a:t>dissipation function </a:t>
                </a:r>
                <a:r>
                  <a:rPr lang="en-US" sz="2000" dirty="0">
                    <a:latin typeface="+mn-lt"/>
                  </a:rPr>
                  <a:t>Δ from which the dissipative </a:t>
                </a:r>
                <a:r>
                  <a:rPr lang="en-US" sz="2000" dirty="0" smtClean="0">
                    <a:latin typeface="+mn-lt"/>
                  </a:rPr>
                  <a:t>force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dirty="0">
                            <a:latin typeface="+mn-lt"/>
                          </a:rPr>
                          <m:t>ϕ</m:t>
                        </m:r>
                      </m:e>
                      <m:sub>
                        <m:r>
                          <a:rPr lang="it-IT" sz="20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+mn-lt"/>
                  </a:rPr>
                  <a:t>  </a:t>
                </a:r>
                <a:r>
                  <a:rPr lang="it-IT" sz="2000" dirty="0" err="1" smtClean="0">
                    <a:latin typeface="+mn-lt"/>
                  </a:rPr>
                  <a:t>is</a:t>
                </a:r>
                <a:r>
                  <a:rPr lang="it-IT" sz="2000" dirty="0" smtClean="0">
                    <a:latin typeface="+mn-lt"/>
                  </a:rPr>
                  <a:t> </a:t>
                </a:r>
                <a:r>
                  <a:rPr lang="it-IT" sz="2000" dirty="0" err="1">
                    <a:latin typeface="+mn-lt"/>
                  </a:rPr>
                  <a:t>derived</a:t>
                </a:r>
                <a:r>
                  <a:rPr lang="it-IT" sz="2000" dirty="0">
                    <a:latin typeface="+mn-lt"/>
                  </a:rPr>
                  <a:t> </a:t>
                </a:r>
                <a:r>
                  <a:rPr lang="it-IT" sz="2000" dirty="0" err="1">
                    <a:latin typeface="+mn-lt"/>
                  </a:rPr>
                  <a:t>as</a:t>
                </a:r>
                <a:endParaRPr lang="it-IT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24" y="1312315"/>
                <a:ext cx="8033920" cy="1058560"/>
              </a:xfrm>
              <a:prstGeom prst="rect">
                <a:avLst/>
              </a:prstGeom>
              <a:blipFill rotWithShape="1">
                <a:blip r:embed="rId3"/>
                <a:stretch>
                  <a:fillRect l="-835" r="-759" b="-229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091547"/>
              </p:ext>
            </p:extLst>
          </p:nvPr>
        </p:nvGraphicFramePr>
        <p:xfrm>
          <a:off x="3628804" y="2370875"/>
          <a:ext cx="1418339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9" name="Equation" r:id="rId4" imgW="634680" imgH="419040" progId="Equation.DSMT4">
                  <p:embed/>
                </p:oleObj>
              </mc:Choice>
              <mc:Fallback>
                <p:oleObj name="Equation" r:id="rId4" imgW="6346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28804" y="2370875"/>
                        <a:ext cx="1418339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/>
              <p:cNvSpPr/>
              <p:nvPr/>
            </p:nvSpPr>
            <p:spPr>
              <a:xfrm>
                <a:off x="547544" y="3284984"/>
                <a:ext cx="8092764" cy="1058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the negative sign taking into account </a:t>
                </a:r>
                <a:r>
                  <a:rPr lang="en-US" sz="2000" dirty="0" smtClean="0">
                    <a:latin typeface="+mn-lt"/>
                  </a:rPr>
                  <a:t>that  </a:t>
                </a:r>
                <a:r>
                  <a:rPr lang="en-US" sz="2000" dirty="0">
                    <a:latin typeface="+mn-lt"/>
                  </a:rPr>
                  <a:t>Δ is </a:t>
                </a:r>
                <a:r>
                  <a:rPr lang="en-US" sz="2000" i="1" dirty="0">
                    <a:latin typeface="+mn-lt"/>
                  </a:rPr>
                  <a:t>essentially </a:t>
                </a:r>
                <a:r>
                  <a:rPr lang="en-US" sz="2000" dirty="0">
                    <a:latin typeface="+mn-lt"/>
                  </a:rPr>
                  <a:t>a positive </a:t>
                </a:r>
                <a:r>
                  <a:rPr lang="en-US" sz="2000" dirty="0" smtClean="0">
                    <a:latin typeface="+mn-lt"/>
                  </a:rPr>
                  <a:t>quantity, 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dirty="0">
                            <a:latin typeface="+mn-lt"/>
                          </a:rPr>
                          <m:t>ϕ</m:t>
                        </m:r>
                      </m:e>
                      <m:sub>
                        <m:r>
                          <a:rPr lang="it-IT" sz="2000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000" i="1" dirty="0" smtClean="0">
                    <a:latin typeface="+mn-lt"/>
                  </a:rPr>
                  <a:t> </a:t>
                </a:r>
                <a:r>
                  <a:rPr lang="en-US" sz="2000" dirty="0" smtClean="0">
                    <a:latin typeface="+mn-lt"/>
                  </a:rPr>
                  <a:t>opposes </a:t>
                </a:r>
                <a:r>
                  <a:rPr lang="en-US" sz="2000" dirty="0">
                    <a:latin typeface="+mn-lt"/>
                  </a:rPr>
                  <a:t>motion. </a:t>
                </a:r>
                <a:endParaRPr lang="it-IT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Rettango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44" y="3284984"/>
                <a:ext cx="8092764" cy="1058560"/>
              </a:xfrm>
              <a:prstGeom prst="rect">
                <a:avLst/>
              </a:prstGeom>
              <a:blipFill rotWithShape="1">
                <a:blip r:embed="rId6"/>
                <a:stretch>
                  <a:fillRect l="-829" b="-229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tangolo 15"/>
          <p:cNvSpPr/>
          <p:nvPr/>
        </p:nvSpPr>
        <p:spPr>
          <a:xfrm>
            <a:off x="683568" y="4257092"/>
            <a:ext cx="73088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dirty="0"/>
              <a:t>Dissipation of energy occurs in nature in many forms. The most </a:t>
            </a:r>
            <a:r>
              <a:rPr lang="en-US" sz="1800" dirty="0" smtClean="0"/>
              <a:t>common mechanisms of </a:t>
            </a:r>
            <a:r>
              <a:rPr lang="en-US" sz="1800" dirty="0"/>
              <a:t>energy dissipation </a:t>
            </a:r>
            <a:r>
              <a:rPr lang="en-US" sz="1800" dirty="0" smtClean="0"/>
              <a:t>are:</a:t>
            </a:r>
          </a:p>
          <a:p>
            <a:pPr algn="just"/>
            <a:r>
              <a:rPr lang="en-US" sz="1800" dirty="0" smtClean="0"/>
              <a:t>(</a:t>
            </a:r>
            <a:r>
              <a:rPr lang="en-US" sz="1800" dirty="0"/>
              <a:t>a) viscous damping, </a:t>
            </a:r>
            <a:r>
              <a:rPr lang="en-US" sz="1800" dirty="0" smtClean="0"/>
              <a:t>	   (</a:t>
            </a:r>
            <a:r>
              <a:rPr lang="en-US" sz="1800" dirty="0"/>
              <a:t>b) Coulomb or </a:t>
            </a:r>
            <a:r>
              <a:rPr lang="en-US" sz="1800" dirty="0" smtClean="0"/>
              <a:t>dry-friction damping</a:t>
            </a:r>
            <a:r>
              <a:rPr lang="en-US" sz="1800" dirty="0"/>
              <a:t>, </a:t>
            </a:r>
            <a:endParaRPr lang="en-US" sz="1800" dirty="0" smtClean="0"/>
          </a:p>
          <a:p>
            <a:pPr algn="just"/>
            <a:r>
              <a:rPr lang="en-US" sz="1800" dirty="0" smtClean="0"/>
              <a:t>(</a:t>
            </a:r>
            <a:r>
              <a:rPr lang="en-US" sz="1800" dirty="0"/>
              <a:t>c) hysteretic damping, </a:t>
            </a:r>
            <a:r>
              <a:rPr lang="en-US" sz="1800" dirty="0" smtClean="0"/>
              <a:t>	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4059210900"/>
      </p:ext>
    </p:extLst>
  </p:cSld>
  <p:clrMapOvr>
    <a:masterClrMapping/>
  </p:clrMapOvr>
</p:sld>
</file>

<file path=ppt/theme/theme1.xml><?xml version="1.0" encoding="utf-8"?>
<a:theme xmlns:a="http://schemas.openxmlformats.org/drawingml/2006/main" name="Bordi">
  <a:themeElements>
    <a:clrScheme name="Bordi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Bordi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5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5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6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ordi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i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i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0</TotalTime>
  <Words>3853</Words>
  <Application>Microsoft Office PowerPoint</Application>
  <PresentationFormat>Presentazione su schermo (4:3)</PresentationFormat>
  <Paragraphs>338</Paragraphs>
  <Slides>78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78</vt:i4>
      </vt:variant>
    </vt:vector>
  </HeadingPairs>
  <TitlesOfParts>
    <vt:vector size="87" baseType="lpstr">
      <vt:lpstr>Arial</vt:lpstr>
      <vt:lpstr>Cambria Math</vt:lpstr>
      <vt:lpstr>Garamond</vt:lpstr>
      <vt:lpstr>Symbol</vt:lpstr>
      <vt:lpstr>Times-Italic</vt:lpstr>
      <vt:lpstr>Times-Roman</vt:lpstr>
      <vt:lpstr>Wingdings</vt:lpstr>
      <vt:lpstr>Bordi</vt:lpstr>
      <vt:lpstr>Equation</vt:lpstr>
      <vt:lpstr>The Modeling of Single-dof Mechanical Systems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V: Potential Energy</vt:lpstr>
      <vt:lpstr>Presentazione standard di PowerPoint</vt:lpstr>
      <vt:lpstr>Presentazione standard di PowerPoint</vt:lpstr>
      <vt:lpstr>Presentazione standard di PowerPoint</vt:lpstr>
      <vt:lpstr>The Seven Steps of the Modeling Process</vt:lpstr>
      <vt:lpstr>Presentazione standard di PowerPoint</vt:lpstr>
      <vt:lpstr>Presentazione standard di PowerPoint</vt:lpstr>
      <vt:lpstr>Presentazione standard di PowerPoint</vt:lpstr>
      <vt:lpstr>A Locomotive Wheel Array </vt:lpstr>
      <vt:lpstr>A Locomotive Wheel Array </vt:lpstr>
      <vt:lpstr>A Locomotive Wheel Array </vt:lpstr>
      <vt:lpstr>A Locomotive Wheel Array </vt:lpstr>
      <vt:lpstr>A Locomotive Wheel Array </vt:lpstr>
      <vt:lpstr>A Locomotive Wheel Array </vt:lpstr>
      <vt:lpstr>A Locomotive Wheel Array </vt:lpstr>
      <vt:lpstr>A Locomotive Wheel Array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Equilibrium States of Mechanical Systems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Linearization About Equilibrium States. Stability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/>
  <cp:lastModifiedBy/>
  <cp:revision>242</cp:revision>
  <dcterms:created xsi:type="dcterms:W3CDTF">2005-05-30T09:02:58Z</dcterms:created>
  <dcterms:modified xsi:type="dcterms:W3CDTF">2016-12-20T13:59:47Z</dcterms:modified>
</cp:coreProperties>
</file>